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 id="2147483874" r:id="rId2"/>
  </p:sldMasterIdLst>
  <p:notesMasterIdLst>
    <p:notesMasterId r:id="rId27"/>
  </p:notesMasterIdLst>
  <p:sldIdLst>
    <p:sldId id="300" r:id="rId3"/>
    <p:sldId id="307" r:id="rId4"/>
    <p:sldId id="308" r:id="rId5"/>
    <p:sldId id="309" r:id="rId6"/>
    <p:sldId id="284" r:id="rId7"/>
    <p:sldId id="310" r:id="rId8"/>
    <p:sldId id="286" r:id="rId9"/>
    <p:sldId id="263" r:id="rId10"/>
    <p:sldId id="264" r:id="rId11"/>
    <p:sldId id="312" r:id="rId12"/>
    <p:sldId id="267" r:id="rId13"/>
    <p:sldId id="298" r:id="rId14"/>
    <p:sldId id="302" r:id="rId15"/>
    <p:sldId id="311" r:id="rId16"/>
    <p:sldId id="303" r:id="rId17"/>
    <p:sldId id="305" r:id="rId18"/>
    <p:sldId id="299" r:id="rId19"/>
    <p:sldId id="295" r:id="rId20"/>
    <p:sldId id="296" r:id="rId21"/>
    <p:sldId id="297" r:id="rId22"/>
    <p:sldId id="278" r:id="rId23"/>
    <p:sldId id="291" r:id="rId24"/>
    <p:sldId id="261" r:id="rId25"/>
    <p:sldId id="2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B256"/>
    <a:srgbClr val="EAF48C"/>
    <a:srgbClr val="E5AC3F"/>
    <a:srgbClr val="CDFFE4"/>
    <a:srgbClr val="43FF98"/>
    <a:srgbClr val="EEC33D"/>
    <a:srgbClr val="EEC97E"/>
    <a:srgbClr val="E3ED65"/>
    <a:srgbClr val="FA9A4A"/>
    <a:srgbClr val="DFD4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899" autoAdjust="0"/>
  </p:normalViewPr>
  <p:slideViewPr>
    <p:cSldViewPr snapToGrid="0">
      <p:cViewPr varScale="1">
        <p:scale>
          <a:sx n="66" d="100"/>
          <a:sy n="66" d="100"/>
        </p:scale>
        <p:origin x="1330"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AD17E-7A3F-44D9-AF39-FD3110953251}" type="datetimeFigureOut">
              <a:rPr lang="en-GB" smtClean="0"/>
              <a:t>15/12/2021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2A2C6-65FA-4141-B238-B354E0C58885}" type="slidenum">
              <a:rPr lang="en-GB" smtClean="0"/>
              <a:t>‹#›</a:t>
            </a:fld>
            <a:endParaRPr lang="en-GB"/>
          </a:p>
        </p:txBody>
      </p:sp>
    </p:spTree>
    <p:extLst>
      <p:ext uri="{BB962C8B-B14F-4D97-AF65-F5344CB8AC3E}">
        <p14:creationId xmlns:p14="http://schemas.microsoft.com/office/powerpoint/2010/main" val="1165349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a:t>
            </a:fld>
            <a:endParaRPr lang="en-GB"/>
          </a:p>
        </p:txBody>
      </p:sp>
    </p:spTree>
    <p:extLst>
      <p:ext uri="{BB962C8B-B14F-4D97-AF65-F5344CB8AC3E}">
        <p14:creationId xmlns:p14="http://schemas.microsoft.com/office/powerpoint/2010/main" val="3765601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12</a:t>
            </a:fld>
            <a:endParaRPr lang="en-GB"/>
          </a:p>
        </p:txBody>
      </p:sp>
    </p:spTree>
    <p:extLst>
      <p:ext uri="{BB962C8B-B14F-4D97-AF65-F5344CB8AC3E}">
        <p14:creationId xmlns:p14="http://schemas.microsoft.com/office/powerpoint/2010/main" val="649768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13</a:t>
            </a:fld>
            <a:endParaRPr lang="en-GB"/>
          </a:p>
        </p:txBody>
      </p:sp>
    </p:spTree>
    <p:extLst>
      <p:ext uri="{BB962C8B-B14F-4D97-AF65-F5344CB8AC3E}">
        <p14:creationId xmlns:p14="http://schemas.microsoft.com/office/powerpoint/2010/main" val="298743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14</a:t>
            </a:fld>
            <a:endParaRPr lang="en-GB"/>
          </a:p>
        </p:txBody>
      </p:sp>
    </p:spTree>
    <p:extLst>
      <p:ext uri="{BB962C8B-B14F-4D97-AF65-F5344CB8AC3E}">
        <p14:creationId xmlns:p14="http://schemas.microsoft.com/office/powerpoint/2010/main" val="2747324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16</a:t>
            </a:fld>
            <a:endParaRPr lang="en-GB"/>
          </a:p>
        </p:txBody>
      </p:sp>
    </p:spTree>
    <p:extLst>
      <p:ext uri="{BB962C8B-B14F-4D97-AF65-F5344CB8AC3E}">
        <p14:creationId xmlns:p14="http://schemas.microsoft.com/office/powerpoint/2010/main" val="2480495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of how the waggle dance is used in different environments is important as it gives us an idea both of what conditions lead to the evolution of the dance in the first place, as well as social information use in general, and how changing environmental conditions are influencing waggle dance use</a:t>
            </a:r>
          </a:p>
          <a:p>
            <a:endParaRPr lang="en-US" dirty="0"/>
          </a:p>
          <a:p>
            <a:r>
              <a:rPr lang="en-US" dirty="0"/>
              <a:t>To answer this question we need a better understanding of what foraging looks like under an individual or collective strategy and a methodology which allows us to compare the two. This fundamentally difficult as we can often observe one of the other but not both </a:t>
            </a:r>
            <a:r>
              <a:rPr lang="en-US" dirty="0" err="1"/>
              <a:t>bahaviours</a:t>
            </a:r>
            <a:r>
              <a:rPr lang="en-US" dirty="0"/>
              <a:t> at the same time. This is when we had a brain wave.</a:t>
            </a:r>
          </a:p>
          <a:p>
            <a:endParaRPr lang="en-US" dirty="0"/>
          </a:p>
          <a:p>
            <a:r>
              <a:rPr lang="en-US" dirty="0"/>
              <a:t>All foragers report information on the dance floor of where they’ve been.</a:t>
            </a:r>
          </a:p>
          <a:p>
            <a:endParaRPr lang="en-US" dirty="0"/>
          </a:p>
          <a:p>
            <a:r>
              <a:rPr lang="en-US" dirty="0"/>
              <a:t>Because of this, resources found under different foraging strategies should be identifiable from the distribution of dances reported on the dance-floor. </a:t>
            </a:r>
          </a:p>
          <a:p>
            <a:endParaRPr lang="en-US" dirty="0"/>
          </a:p>
          <a:p>
            <a:r>
              <a:rPr lang="en-US" dirty="0"/>
              <a:t>Now I’m not going to go into how we validated these ideas because it’s a little dry and I only have 10 </a:t>
            </a:r>
            <a:r>
              <a:rPr lang="en-US" dirty="0" err="1"/>
              <a:t>minutes,but</a:t>
            </a:r>
            <a:r>
              <a:rPr lang="en-US" dirty="0"/>
              <a:t> we used this idea to create a model of collective honeybee foraging made up of individual and collective foraging. </a:t>
            </a:r>
          </a:p>
          <a:p>
            <a:endParaRPr lang="en-US" dirty="0"/>
          </a:p>
          <a:p>
            <a:r>
              <a:rPr lang="en-US" dirty="0"/>
              <a:t>Importantly, because we did it this way we can calculate the extent to which dances stem from the use of personal or social information and obtain this value P which captures this information as the proportion of scout dances on the dance floor.</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17</a:t>
            </a:fld>
            <a:endParaRPr lang="en-GB"/>
          </a:p>
        </p:txBody>
      </p:sp>
    </p:spTree>
    <p:extLst>
      <p:ext uri="{BB962C8B-B14F-4D97-AF65-F5344CB8AC3E}">
        <p14:creationId xmlns:p14="http://schemas.microsoft.com/office/powerpoint/2010/main" val="10509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20</a:t>
            </a:fld>
            <a:endParaRPr lang="en-GB"/>
          </a:p>
        </p:txBody>
      </p:sp>
    </p:spTree>
    <p:extLst>
      <p:ext uri="{BB962C8B-B14F-4D97-AF65-F5344CB8AC3E}">
        <p14:creationId xmlns:p14="http://schemas.microsoft.com/office/powerpoint/2010/main" val="834472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both of our environments we classified land-use type and calculated proportional coverage within that site. For example, in the urban environment each site would have had a certain combination of things like continuous central, dense and sparse residential and parks, whilst in the </a:t>
            </a:r>
            <a:r>
              <a:rPr lang="en-US" dirty="0" err="1"/>
              <a:t>agri</a:t>
            </a:r>
            <a:r>
              <a:rPr lang="en-US" dirty="0"/>
              <a:t>-rural it would be combinations of arable land, unmanaged and managed green spaces and built up areas, etc. As many of these land-use types correlate with one another, we used a Partial Least Squares analysis to identify the main axis of land use-type which best explains the variation in the proportion of scouts estimated for each site.</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21</a:t>
            </a:fld>
            <a:endParaRPr lang="en-GB"/>
          </a:p>
        </p:txBody>
      </p:sp>
    </p:spTree>
    <p:extLst>
      <p:ext uri="{BB962C8B-B14F-4D97-AF65-F5344CB8AC3E}">
        <p14:creationId xmlns:p14="http://schemas.microsoft.com/office/powerpoint/2010/main" val="4125784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2A2C6-65FA-4141-B238-B354E0C58885}" type="slidenum">
              <a:rPr lang="en-GB" smtClean="0"/>
              <a:t>22</a:t>
            </a:fld>
            <a:endParaRPr lang="en-GB"/>
          </a:p>
        </p:txBody>
      </p:sp>
    </p:spTree>
    <p:extLst>
      <p:ext uri="{BB962C8B-B14F-4D97-AF65-F5344CB8AC3E}">
        <p14:creationId xmlns:p14="http://schemas.microsoft.com/office/powerpoint/2010/main" val="2591072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broadly, when honeybees forage they can either act as a scout or a recruit.</a:t>
            </a:r>
          </a:p>
          <a:p>
            <a:endParaRPr lang="en-US" dirty="0"/>
          </a:p>
          <a:p>
            <a:r>
              <a:rPr lang="en-US" dirty="0"/>
              <a:t>Imagine some hive situated in an environment with flower patches of different qualities.</a:t>
            </a:r>
          </a:p>
          <a:p>
            <a:endParaRPr lang="en-US" dirty="0"/>
          </a:p>
          <a:p>
            <a:r>
              <a:rPr lang="en-US" dirty="0"/>
              <a:t>A scout will head off on a random trajectory and search without information until they find a flower patch.</a:t>
            </a:r>
          </a:p>
          <a:p>
            <a:endParaRPr lang="en-US" dirty="0"/>
          </a:p>
          <a:p>
            <a:r>
              <a:rPr lang="en-US" dirty="0"/>
              <a:t>They then return to the hive and perform waggle dances for that resource to provide the location to nest mates. Crucially, when they dance the convey how good they think the resource is by the number of waggle runs performed, with more profitable resources eliciting more dances. In the hive recruits wander the dance floor randomly and so are more likely to encounter a dance for a profitable resource.</a:t>
            </a:r>
          </a:p>
          <a:p>
            <a:endParaRPr lang="en-US" dirty="0"/>
          </a:p>
          <a:p>
            <a:r>
              <a:rPr lang="en-US" dirty="0"/>
              <a:t>They then also go out and forage at these sites.</a:t>
            </a:r>
          </a:p>
          <a:p>
            <a:endParaRPr lang="en-US" dirty="0"/>
          </a:p>
          <a:p>
            <a:r>
              <a:rPr lang="en-US" dirty="0"/>
              <a:t>And will also perform dances for that resource on their return, creating a collective process which pools individual information to identify the best resources.</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24</a:t>
            </a:fld>
            <a:endParaRPr lang="en-GB"/>
          </a:p>
        </p:txBody>
      </p:sp>
    </p:spTree>
    <p:extLst>
      <p:ext uri="{BB962C8B-B14F-4D97-AF65-F5344CB8AC3E}">
        <p14:creationId xmlns:p14="http://schemas.microsoft.com/office/powerpoint/2010/main" val="328977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3</a:t>
            </a:fld>
            <a:endParaRPr lang="en-GB"/>
          </a:p>
        </p:txBody>
      </p:sp>
    </p:spTree>
    <p:extLst>
      <p:ext uri="{BB962C8B-B14F-4D97-AF65-F5344CB8AC3E}">
        <p14:creationId xmlns:p14="http://schemas.microsoft.com/office/powerpoint/2010/main" val="3894005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4</a:t>
            </a:fld>
            <a:endParaRPr lang="en-GB"/>
          </a:p>
        </p:txBody>
      </p:sp>
    </p:spTree>
    <p:extLst>
      <p:ext uri="{BB962C8B-B14F-4D97-AF65-F5344CB8AC3E}">
        <p14:creationId xmlns:p14="http://schemas.microsoft.com/office/powerpoint/2010/main" val="959326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of how the waggle dance is used in different environments is important as it gives us an idea both of what conditions lead to the evolution of the dance in the first place, as well as social information use in general, and how changing environmental conditions are influencing waggle dance use</a:t>
            </a:r>
          </a:p>
          <a:p>
            <a:endParaRPr lang="en-US" dirty="0"/>
          </a:p>
          <a:p>
            <a:r>
              <a:rPr lang="en-US" dirty="0"/>
              <a:t>To answer this question we need a better understanding of what foraging looks like under an individual or collective strategy and a methodology which allows us to compare the two. This fundamentally difficult as we can often observe one of the other but not both </a:t>
            </a:r>
            <a:r>
              <a:rPr lang="en-US" dirty="0" err="1"/>
              <a:t>bahaviours</a:t>
            </a:r>
            <a:r>
              <a:rPr lang="en-US" dirty="0"/>
              <a:t> at the same time. This is when we had a brain wave.</a:t>
            </a:r>
          </a:p>
          <a:p>
            <a:endParaRPr lang="en-US" dirty="0"/>
          </a:p>
          <a:p>
            <a:r>
              <a:rPr lang="en-US" dirty="0"/>
              <a:t>All foragers report information on the dance floor of where they’ve been.</a:t>
            </a:r>
          </a:p>
          <a:p>
            <a:endParaRPr lang="en-US" dirty="0"/>
          </a:p>
          <a:p>
            <a:r>
              <a:rPr lang="en-US" dirty="0"/>
              <a:t>Because of this, resources found under different foraging strategies should be identifiable from the distribution of dances reported on the dance-floor. </a:t>
            </a:r>
          </a:p>
          <a:p>
            <a:endParaRPr lang="en-US" dirty="0"/>
          </a:p>
          <a:p>
            <a:r>
              <a:rPr lang="en-US" dirty="0"/>
              <a:t>Now I’m not going to go into how we validated these ideas because it’s a little dry and I only have 10 </a:t>
            </a:r>
            <a:r>
              <a:rPr lang="en-US" dirty="0" err="1"/>
              <a:t>minutes,but</a:t>
            </a:r>
            <a:r>
              <a:rPr lang="en-US" dirty="0"/>
              <a:t> we used this idea to create a model of collective honeybee foraging made up of individual and collective foraging. </a:t>
            </a:r>
          </a:p>
          <a:p>
            <a:endParaRPr lang="en-US" dirty="0"/>
          </a:p>
          <a:p>
            <a:r>
              <a:rPr lang="en-US" dirty="0"/>
              <a:t>Importantly, because we did it this way we can calculate the extent to which dances stem from the use of personal or social information and obtain this value P which captures this information as the proportion of scout dances on the dance floor.</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5</a:t>
            </a:fld>
            <a:endParaRPr lang="en-GB"/>
          </a:p>
        </p:txBody>
      </p:sp>
    </p:spTree>
    <p:extLst>
      <p:ext uri="{BB962C8B-B14F-4D97-AF65-F5344CB8AC3E}">
        <p14:creationId xmlns:p14="http://schemas.microsoft.com/office/powerpoint/2010/main" val="223171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of how the waggle dance is used in different environments is important as it gives us an idea both of what conditions lead to the evolution of the dance in the first place, as well as social information use in general, and how changing environmental conditions are influencing waggle dance use</a:t>
            </a:r>
          </a:p>
          <a:p>
            <a:endParaRPr lang="en-US" dirty="0"/>
          </a:p>
          <a:p>
            <a:r>
              <a:rPr lang="en-US" dirty="0"/>
              <a:t>To answer this question we need a better understanding of what foraging looks like under an individual or collective strategy and a methodology which allows us to compare the two. This fundamentally difficult as we can often observe one of the other but not both </a:t>
            </a:r>
            <a:r>
              <a:rPr lang="en-US" dirty="0" err="1"/>
              <a:t>bahaviours</a:t>
            </a:r>
            <a:r>
              <a:rPr lang="en-US" dirty="0"/>
              <a:t> at the same time. This is when we had a brain wave.</a:t>
            </a:r>
          </a:p>
          <a:p>
            <a:endParaRPr lang="en-US" dirty="0"/>
          </a:p>
          <a:p>
            <a:r>
              <a:rPr lang="en-US" dirty="0"/>
              <a:t>All foragers report information on the dance floor of where they’ve been.</a:t>
            </a:r>
          </a:p>
          <a:p>
            <a:endParaRPr lang="en-US" dirty="0"/>
          </a:p>
          <a:p>
            <a:r>
              <a:rPr lang="en-US" dirty="0"/>
              <a:t>Because of this, resources found under different foraging strategies should be identifiable from the distribution of dances reported on the dance-floor. </a:t>
            </a:r>
          </a:p>
          <a:p>
            <a:endParaRPr lang="en-US" dirty="0"/>
          </a:p>
          <a:p>
            <a:r>
              <a:rPr lang="en-US" dirty="0"/>
              <a:t>Now I’m not going to go into how we validated these ideas because it’s a little dry and I only have 10 </a:t>
            </a:r>
            <a:r>
              <a:rPr lang="en-US" dirty="0" err="1"/>
              <a:t>minutes,but</a:t>
            </a:r>
            <a:r>
              <a:rPr lang="en-US" dirty="0"/>
              <a:t> we used this idea to create a model of collective honeybee foraging made up of individual and collective foraging. </a:t>
            </a:r>
          </a:p>
          <a:p>
            <a:endParaRPr lang="en-US" dirty="0"/>
          </a:p>
          <a:p>
            <a:r>
              <a:rPr lang="en-US" dirty="0"/>
              <a:t>Importantly, because we did it this way we can calculate the extent to which dances stem from the use of personal or social information and obtain this value P which captures this information as the proportion of scout dances on the dance floor.</a:t>
            </a:r>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6</a:t>
            </a:fld>
            <a:endParaRPr lang="en-GB"/>
          </a:p>
        </p:txBody>
      </p:sp>
    </p:spTree>
    <p:extLst>
      <p:ext uri="{BB962C8B-B14F-4D97-AF65-F5344CB8AC3E}">
        <p14:creationId xmlns:p14="http://schemas.microsoft.com/office/powerpoint/2010/main" val="3307837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7</a:t>
            </a:fld>
            <a:endParaRPr lang="en-GB"/>
          </a:p>
        </p:txBody>
      </p:sp>
    </p:spTree>
    <p:extLst>
      <p:ext uri="{BB962C8B-B14F-4D97-AF65-F5344CB8AC3E}">
        <p14:creationId xmlns:p14="http://schemas.microsoft.com/office/powerpoint/2010/main" val="909252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2A2C6-65FA-4141-B238-B354E0C58885}" type="slidenum">
              <a:rPr lang="en-GB" smtClean="0"/>
              <a:t>8</a:t>
            </a:fld>
            <a:endParaRPr lang="en-GB"/>
          </a:p>
        </p:txBody>
      </p:sp>
    </p:spTree>
    <p:extLst>
      <p:ext uri="{BB962C8B-B14F-4D97-AF65-F5344CB8AC3E}">
        <p14:creationId xmlns:p14="http://schemas.microsoft.com/office/powerpoint/2010/main" val="1204692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2A2C6-65FA-4141-B238-B354E0C58885}" type="slidenum">
              <a:rPr lang="en-GB" smtClean="0"/>
              <a:t>10</a:t>
            </a:fld>
            <a:endParaRPr lang="en-GB"/>
          </a:p>
        </p:txBody>
      </p:sp>
    </p:spTree>
    <p:extLst>
      <p:ext uri="{BB962C8B-B14F-4D97-AF65-F5344CB8AC3E}">
        <p14:creationId xmlns:p14="http://schemas.microsoft.com/office/powerpoint/2010/main" val="488431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12A2C6-65FA-4141-B238-B354E0C58885}" type="slidenum">
              <a:rPr lang="en-GB" smtClean="0"/>
              <a:t>11</a:t>
            </a:fld>
            <a:endParaRPr lang="en-GB"/>
          </a:p>
        </p:txBody>
      </p:sp>
    </p:spTree>
    <p:extLst>
      <p:ext uri="{BB962C8B-B14F-4D97-AF65-F5344CB8AC3E}">
        <p14:creationId xmlns:p14="http://schemas.microsoft.com/office/powerpoint/2010/main" val="2676706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942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4938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54927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16BE-66C9-49B0-AD3A-332F1D7294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C9D46BB-B9ED-4252-885A-94B993332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9F9AFC6-93CA-46B6-BC8B-1492691300F6}"/>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5" name="Footer Placeholder 4">
            <a:extLst>
              <a:ext uri="{FF2B5EF4-FFF2-40B4-BE49-F238E27FC236}">
                <a16:creationId xmlns:a16="http://schemas.microsoft.com/office/drawing/2014/main" id="{D45D90C5-C70B-4A0F-86C8-8EB9344A94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C54F92-9121-4029-8D06-BAADC2069D3B}"/>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1706803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3395-184D-48F3-9CF6-71CA80EA88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46AD09-417C-4046-AE36-FCBD0B65A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D5B1C1-FEB1-4B17-8834-3B33DDF94580}"/>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5" name="Footer Placeholder 4">
            <a:extLst>
              <a:ext uri="{FF2B5EF4-FFF2-40B4-BE49-F238E27FC236}">
                <a16:creationId xmlns:a16="http://schemas.microsoft.com/office/drawing/2014/main" id="{817BC874-5E7A-463E-B941-8A27312D4A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32C217-E89B-4303-BB68-40AA3D91387C}"/>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1436425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FA9A0-9A4F-4315-8DF6-FDD6368D5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B5DFFF-3BA4-4547-A7FD-ACDFB3774E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9A295-D50D-4A1D-B344-071BBF428CED}"/>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5" name="Footer Placeholder 4">
            <a:extLst>
              <a:ext uri="{FF2B5EF4-FFF2-40B4-BE49-F238E27FC236}">
                <a16:creationId xmlns:a16="http://schemas.microsoft.com/office/drawing/2014/main" id="{8CCBD8F4-CA35-4390-9ADC-A1DB3E9EC0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305AA5-0152-4D50-A525-5D9DD7DBE13A}"/>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489787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27E7-269F-48CF-AA6B-0DE888E45B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5B330CF-7822-493E-93CC-621A37F970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9884E7A-D24D-421F-B6FD-1E502567CA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BD2C9C-3C79-4A68-A26C-AE80CE6B09FA}"/>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6" name="Footer Placeholder 5">
            <a:extLst>
              <a:ext uri="{FF2B5EF4-FFF2-40B4-BE49-F238E27FC236}">
                <a16:creationId xmlns:a16="http://schemas.microsoft.com/office/drawing/2014/main" id="{5EF230F7-F8BF-4238-B82B-C3D1F0D762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095D68-CE17-4DFF-8330-58D96C2C3031}"/>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4051531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DBD-6247-4C3E-BBA3-4C3A3FA318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4FE979-D461-47A3-9F70-1782A0334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473D3-17B1-469B-8506-377ED3B85D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793B2F0-C1EA-4400-9AA5-B8091513F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9C3B69-E076-41F0-BD3F-956EFA69FD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F066E8A-951E-4919-8449-8F87C8468F95}"/>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8" name="Footer Placeholder 7">
            <a:extLst>
              <a:ext uri="{FF2B5EF4-FFF2-40B4-BE49-F238E27FC236}">
                <a16:creationId xmlns:a16="http://schemas.microsoft.com/office/drawing/2014/main" id="{928574C7-5DAE-4AA4-9F94-E92CF38BE8C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58CFBB-E42A-4DC1-8D59-90F8CEE015B9}"/>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254483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063C-C5ED-40D4-B8D6-CBADC5D0B1C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FE914CD-EFF3-424B-9778-9555E7B4CB8C}"/>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4" name="Footer Placeholder 3">
            <a:extLst>
              <a:ext uri="{FF2B5EF4-FFF2-40B4-BE49-F238E27FC236}">
                <a16:creationId xmlns:a16="http://schemas.microsoft.com/office/drawing/2014/main" id="{17E0D5EF-A696-4CD7-873E-BFE6591A360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8D0BF6-E2E4-486D-BD4B-077EF6E2C5F3}"/>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1658530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DD4AFC-80BF-4A52-87F6-B311E6C6C1D5}"/>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3" name="Footer Placeholder 2">
            <a:extLst>
              <a:ext uri="{FF2B5EF4-FFF2-40B4-BE49-F238E27FC236}">
                <a16:creationId xmlns:a16="http://schemas.microsoft.com/office/drawing/2014/main" id="{24E4C7F7-0B92-4922-BF37-DE76551F039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AFB81ED-7D05-4298-A168-F9420F2D9149}"/>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215842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B4BA-F1CE-4FFA-8581-F1FE56DCA5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B3DC8B9-8C65-49C2-BDD9-AB16F283F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C83DC06-0939-4A80-ABCE-E4183B990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7B1CAF-352B-4FE5-8B00-D80861DDC155}"/>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6" name="Footer Placeholder 5">
            <a:extLst>
              <a:ext uri="{FF2B5EF4-FFF2-40B4-BE49-F238E27FC236}">
                <a16:creationId xmlns:a16="http://schemas.microsoft.com/office/drawing/2014/main" id="{B357E2C9-0D96-463B-9848-CDD429C239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DE2EE2-4227-4B7F-86E3-E1A7D02EBDAA}"/>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84220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024150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7E1C-1123-4367-A436-C96F906EF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BA51400-A6BA-4E81-97EE-542912880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4D2868C-9110-4ADF-84EC-992E4A0DF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3D5464-87F3-48F2-9E34-71DFC212F604}"/>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6" name="Footer Placeholder 5">
            <a:extLst>
              <a:ext uri="{FF2B5EF4-FFF2-40B4-BE49-F238E27FC236}">
                <a16:creationId xmlns:a16="http://schemas.microsoft.com/office/drawing/2014/main" id="{5929C693-2D59-4BF1-8BEF-752EAA3A88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DA27EC-BAFB-40EC-92A3-5FF643445440}"/>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2829031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4A27-A5A8-4483-9957-E5A52ACF8E8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450799-3026-4187-ABEE-E3B2F1A022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61190F-C89F-451F-AF20-7D2975F2A693}"/>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5" name="Footer Placeholder 4">
            <a:extLst>
              <a:ext uri="{FF2B5EF4-FFF2-40B4-BE49-F238E27FC236}">
                <a16:creationId xmlns:a16="http://schemas.microsoft.com/office/drawing/2014/main" id="{31D28DB9-BE0E-477A-88E6-1BC4CAA0C8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AE15C0-C3B5-4C89-BCA8-CFC940C77FBD}"/>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14444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4CCB5-41C7-487D-BA70-A433DF97E2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D2560A2-49D9-4B70-94F1-A699B6FB8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A2A85D-737B-4641-8A86-B518BC9CEA77}"/>
              </a:ext>
            </a:extLst>
          </p:cNvPr>
          <p:cNvSpPr>
            <a:spLocks noGrp="1"/>
          </p:cNvSpPr>
          <p:nvPr>
            <p:ph type="dt" sz="half" idx="10"/>
          </p:nvPr>
        </p:nvSpPr>
        <p:spPr/>
        <p:txBody>
          <a:bodyPr/>
          <a:lstStyle/>
          <a:p>
            <a:fld id="{1429D34C-9204-43D5-B3A6-858ABB9B5ABF}" type="datetimeFigureOut">
              <a:rPr lang="en-GB" smtClean="0"/>
              <a:t>15/12/2021</a:t>
            </a:fld>
            <a:endParaRPr lang="en-GB"/>
          </a:p>
        </p:txBody>
      </p:sp>
      <p:sp>
        <p:nvSpPr>
          <p:cNvPr id="5" name="Footer Placeholder 4">
            <a:extLst>
              <a:ext uri="{FF2B5EF4-FFF2-40B4-BE49-F238E27FC236}">
                <a16:creationId xmlns:a16="http://schemas.microsoft.com/office/drawing/2014/main" id="{C80D503B-189B-4436-B7E1-D64CAA93C2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D1D0C4-2591-4DCB-BD5D-766DDE09FBB4}"/>
              </a:ext>
            </a:extLst>
          </p:cNvPr>
          <p:cNvSpPr>
            <a:spLocks noGrp="1"/>
          </p:cNvSpPr>
          <p:nvPr>
            <p:ph type="sldNum" sz="quarter" idx="12"/>
          </p:nvPr>
        </p:nvSpPr>
        <p:spPr/>
        <p:txBody>
          <a:bodyPr/>
          <a:lstStyle/>
          <a:p>
            <a:fld id="{E1BE4A5A-14E1-4836-A6B4-7CEC04539BAF}" type="slidenum">
              <a:rPr lang="en-GB" smtClean="0"/>
              <a:t>‹#›</a:t>
            </a:fld>
            <a:endParaRPr lang="en-GB"/>
          </a:p>
        </p:txBody>
      </p:sp>
    </p:spTree>
    <p:extLst>
      <p:ext uri="{BB962C8B-B14F-4D97-AF65-F5344CB8AC3E}">
        <p14:creationId xmlns:p14="http://schemas.microsoft.com/office/powerpoint/2010/main" val="2402521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547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6850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38884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980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49292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918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12/15/2021</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8877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12/15/2021</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9501385"/>
      </p:ext>
    </p:extLst>
  </p:cSld>
  <p:clrMap bg1="lt1" tx1="dk1" bg2="lt2" tx2="dk2" accent1="accent1" accent2="accent2" accent3="accent3" accent4="accent4" accent5="accent5" accent6="accent6" hlink="hlink" folHlink="folHlink"/>
  <p:sldLayoutIdLst>
    <p:sldLayoutId id="2147483873" r:id="rId1"/>
    <p:sldLayoutId id="2147483872" r:id="rId2"/>
    <p:sldLayoutId id="2147483871" r:id="rId3"/>
    <p:sldLayoutId id="2147483870" r:id="rId4"/>
    <p:sldLayoutId id="2147483869" r:id="rId5"/>
    <p:sldLayoutId id="2147483868" r:id="rId6"/>
    <p:sldLayoutId id="2147483867" r:id="rId7"/>
    <p:sldLayoutId id="2147483866" r:id="rId8"/>
    <p:sldLayoutId id="2147483865" r:id="rId9"/>
    <p:sldLayoutId id="2147483864" r:id="rId10"/>
    <p:sldLayoutId id="2147483863"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DB54C3-169C-48BD-9935-9DFB52D323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A03946-54F9-421A-B7B0-F4B5AFBD05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0C4AC6-97B3-47E5-A026-B23C026FDA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9D34C-9204-43D5-B3A6-858ABB9B5ABF}" type="datetimeFigureOut">
              <a:rPr lang="en-GB" smtClean="0"/>
              <a:t>15/12/2021</a:t>
            </a:fld>
            <a:endParaRPr lang="en-GB"/>
          </a:p>
        </p:txBody>
      </p:sp>
      <p:sp>
        <p:nvSpPr>
          <p:cNvPr id="5" name="Footer Placeholder 4">
            <a:extLst>
              <a:ext uri="{FF2B5EF4-FFF2-40B4-BE49-F238E27FC236}">
                <a16:creationId xmlns:a16="http://schemas.microsoft.com/office/drawing/2014/main" id="{3F7F2260-1152-459C-80AF-5816425008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BE6EA01-CB90-42A6-B411-9EF7B7C543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E4A5A-14E1-4836-A6B4-7CEC04539BAF}" type="slidenum">
              <a:rPr lang="en-GB" smtClean="0"/>
              <a:t>‹#›</a:t>
            </a:fld>
            <a:endParaRPr lang="en-GB"/>
          </a:p>
        </p:txBody>
      </p:sp>
    </p:spTree>
    <p:extLst>
      <p:ext uri="{BB962C8B-B14F-4D97-AF65-F5344CB8AC3E}">
        <p14:creationId xmlns:p14="http://schemas.microsoft.com/office/powerpoint/2010/main" val="85363707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18" Type="http://schemas.openxmlformats.org/officeDocument/2006/relationships/image" Target="../media/image28.jpe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16.xml"/><Relationship Id="rId16" Type="http://schemas.openxmlformats.org/officeDocument/2006/relationships/image" Target="../media/image26.jpeg"/><Relationship Id="rId20"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jpeg"/><Relationship Id="rId10" Type="http://schemas.openxmlformats.org/officeDocument/2006/relationships/image" Target="../media/image20.jpeg"/><Relationship Id="rId19" Type="http://schemas.openxmlformats.org/officeDocument/2006/relationships/image" Target="../media/image29.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4.jpeg"/></Relationships>
</file>

<file path=ppt/slides/_rels/slide2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8.png"/><Relationship Id="rId7" Type="http://schemas.openxmlformats.org/officeDocument/2006/relationships/image" Target="../media/image39.png"/><Relationship Id="rId12"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41.png"/><Relationship Id="rId4" Type="http://schemas.openxmlformats.org/officeDocument/2006/relationships/image" Target="../media/image9.sv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18.xml"/><Relationship Id="rId16" Type="http://schemas.openxmlformats.org/officeDocument/2006/relationships/image" Target="../media/image54.svg"/><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10.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18" Type="http://schemas.openxmlformats.org/officeDocument/2006/relationships/image" Target="../media/image26.jpeg"/><Relationship Id="rId3" Type="http://schemas.openxmlformats.org/officeDocument/2006/relationships/image" Target="../media/image10.png"/><Relationship Id="rId21" Type="http://schemas.openxmlformats.org/officeDocument/2006/relationships/image" Target="../media/image29.jpeg"/><Relationship Id="rId7" Type="http://schemas.openxmlformats.org/officeDocument/2006/relationships/image" Target="../media/image15.jpeg"/><Relationship Id="rId12" Type="http://schemas.openxmlformats.org/officeDocument/2006/relationships/image" Target="../media/image20.jpeg"/><Relationship Id="rId17" Type="http://schemas.openxmlformats.org/officeDocument/2006/relationships/image" Target="../media/image25.jpeg"/><Relationship Id="rId2" Type="http://schemas.openxmlformats.org/officeDocument/2006/relationships/notesSlide" Target="../notesSlides/notesSlide6.xml"/><Relationship Id="rId16" Type="http://schemas.openxmlformats.org/officeDocument/2006/relationships/image" Target="../media/image24.jpeg"/><Relationship Id="rId20"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5" Type="http://schemas.openxmlformats.org/officeDocument/2006/relationships/image" Target="../media/image23.jpeg"/><Relationship Id="rId10" Type="http://schemas.openxmlformats.org/officeDocument/2006/relationships/image" Target="../media/image18.jpeg"/><Relationship Id="rId19" Type="http://schemas.openxmlformats.org/officeDocument/2006/relationships/image" Target="../media/image27.jpeg"/><Relationship Id="rId4" Type="http://schemas.openxmlformats.org/officeDocument/2006/relationships/image" Target="../media/image11.svg"/><Relationship Id="rId9" Type="http://schemas.openxmlformats.org/officeDocument/2006/relationships/image" Target="../media/image17.jpeg"/><Relationship Id="rId14" Type="http://schemas.openxmlformats.org/officeDocument/2006/relationships/image" Target="../media/image22.jpeg"/><Relationship Id="rId22"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E2092-232E-4366-926C-2935B5320D62}"/>
              </a:ext>
            </a:extLst>
          </p:cNvPr>
          <p:cNvSpPr>
            <a:spLocks noGrp="1"/>
          </p:cNvSpPr>
          <p:nvPr>
            <p:ph type="ctrTitle"/>
          </p:nvPr>
        </p:nvSpPr>
        <p:spPr>
          <a:xfrm>
            <a:off x="890338" y="640080"/>
            <a:ext cx="3734014" cy="3566160"/>
          </a:xfrm>
        </p:spPr>
        <p:txBody>
          <a:bodyPr anchor="b">
            <a:normAutofit/>
          </a:bodyPr>
          <a:lstStyle/>
          <a:p>
            <a:pPr algn="l"/>
            <a:r>
              <a:rPr lang="en-US" sz="3400" dirty="0"/>
              <a:t>Waggle dance foraging distance distributions quantify social and private information use in honeybees</a:t>
            </a:r>
            <a:endParaRPr lang="en-GB" sz="3400" dirty="0"/>
          </a:p>
        </p:txBody>
      </p:sp>
      <p:sp>
        <p:nvSpPr>
          <p:cNvPr id="3" name="Subtitle 2">
            <a:extLst>
              <a:ext uri="{FF2B5EF4-FFF2-40B4-BE49-F238E27FC236}">
                <a16:creationId xmlns:a16="http://schemas.microsoft.com/office/drawing/2014/main" id="{FF62496B-AB20-4630-831A-CA25ED90CB9F}"/>
              </a:ext>
            </a:extLst>
          </p:cNvPr>
          <p:cNvSpPr>
            <a:spLocks noGrp="1"/>
          </p:cNvSpPr>
          <p:nvPr>
            <p:ph type="subTitle" idx="1"/>
          </p:nvPr>
        </p:nvSpPr>
        <p:spPr>
          <a:xfrm>
            <a:off x="890339" y="4636008"/>
            <a:ext cx="3734014" cy="1572768"/>
          </a:xfrm>
        </p:spPr>
        <p:txBody>
          <a:bodyPr>
            <a:normAutofit/>
          </a:bodyPr>
          <a:lstStyle/>
          <a:p>
            <a:pPr algn="l"/>
            <a:r>
              <a:rPr lang="en-GB" b="1" dirty="0"/>
              <a:t>Joseph Palmer</a:t>
            </a:r>
            <a:r>
              <a:rPr lang="en-GB" dirty="0"/>
              <a:t>, Ash Samuelson, Elli Leadbeater &amp; Vincent Jansen</a:t>
            </a:r>
          </a:p>
        </p:txBody>
      </p:sp>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bees on a piece of wood&#10;&#10;Description automatically generated with medium confidence">
            <a:extLst>
              <a:ext uri="{FF2B5EF4-FFF2-40B4-BE49-F238E27FC236}">
                <a16:creationId xmlns:a16="http://schemas.microsoft.com/office/drawing/2014/main" id="{B93FADAC-047E-4C86-9531-10F3929314A9}"/>
              </a:ext>
            </a:extLst>
          </p:cNvPr>
          <p:cNvPicPr>
            <a:picLocks noChangeAspect="1"/>
          </p:cNvPicPr>
          <p:nvPr/>
        </p:nvPicPr>
        <p:blipFill rotWithShape="1">
          <a:blip r:embed="rId2"/>
          <a:srcRect l="15143" r="2843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45563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diagram&#10;&#10;Description automatically generated">
            <a:extLst>
              <a:ext uri="{FF2B5EF4-FFF2-40B4-BE49-F238E27FC236}">
                <a16:creationId xmlns:a16="http://schemas.microsoft.com/office/drawing/2014/main" id="{E4AE8CFE-6AB1-427D-9B8C-1EE4B5BE487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0805" t="2072" b="51027"/>
          <a:stretch/>
        </p:blipFill>
        <p:spPr>
          <a:xfrm>
            <a:off x="266217" y="544011"/>
            <a:ext cx="5829783" cy="4565422"/>
          </a:xfrm>
        </p:spPr>
      </p:pic>
      <p:sp>
        <p:nvSpPr>
          <p:cNvPr id="14" name="TextBox 13">
            <a:extLst>
              <a:ext uri="{FF2B5EF4-FFF2-40B4-BE49-F238E27FC236}">
                <a16:creationId xmlns:a16="http://schemas.microsoft.com/office/drawing/2014/main" id="{4E6D18E3-EB66-4FEE-969D-846E3142F774}"/>
              </a:ext>
            </a:extLst>
          </p:cNvPr>
          <p:cNvSpPr txBox="1"/>
          <p:nvPr/>
        </p:nvSpPr>
        <p:spPr>
          <a:xfrm>
            <a:off x="485312" y="5367433"/>
            <a:ext cx="11221375" cy="954107"/>
          </a:xfrm>
          <a:prstGeom prst="rect">
            <a:avLst/>
          </a:prstGeom>
          <a:noFill/>
        </p:spPr>
        <p:txBody>
          <a:bodyPr wrap="square" rtlCol="0">
            <a:spAutoFit/>
          </a:bodyPr>
          <a:lstStyle/>
          <a:p>
            <a:r>
              <a:rPr lang="en-US" sz="1400" dirty="0"/>
              <a:t>B. Distribution of goodness of fit confidence values for each model fit to waggle dance derived foraging distances from each site. P value is derived from a bootstrapped two-sided KS test comparing the fitted model predictions to the empirical data. The red dashed line marks the significance threshold of 0.05. Values greater than 0.05 indicate no statistically significant difference is observed between the model and the data, indicating the model provides a good fit to the data.</a:t>
            </a:r>
            <a:endParaRPr lang="en-GB" sz="1400" dirty="0"/>
          </a:p>
        </p:txBody>
      </p:sp>
      <p:grpSp>
        <p:nvGrpSpPr>
          <p:cNvPr id="35" name="Group 34">
            <a:extLst>
              <a:ext uri="{FF2B5EF4-FFF2-40B4-BE49-F238E27FC236}">
                <a16:creationId xmlns:a16="http://schemas.microsoft.com/office/drawing/2014/main" id="{C847FCC1-728A-4849-86AE-1BA9CF3A7E7B}"/>
              </a:ext>
            </a:extLst>
          </p:cNvPr>
          <p:cNvGrpSpPr/>
          <p:nvPr/>
        </p:nvGrpSpPr>
        <p:grpSpPr>
          <a:xfrm>
            <a:off x="2198376" y="701165"/>
            <a:ext cx="3092391" cy="1042180"/>
            <a:chOff x="82794" y="1810737"/>
            <a:chExt cx="9005544" cy="2764102"/>
          </a:xfrm>
        </p:grpSpPr>
        <p:grpSp>
          <p:nvGrpSpPr>
            <p:cNvPr id="36" name="Group 35">
              <a:extLst>
                <a:ext uri="{FF2B5EF4-FFF2-40B4-BE49-F238E27FC236}">
                  <a16:creationId xmlns:a16="http://schemas.microsoft.com/office/drawing/2014/main" id="{D4827E2C-236A-4E64-9A68-6BA4C2EA8D0C}"/>
                </a:ext>
              </a:extLst>
            </p:cNvPr>
            <p:cNvGrpSpPr/>
            <p:nvPr/>
          </p:nvGrpSpPr>
          <p:grpSpPr>
            <a:xfrm>
              <a:off x="6097962" y="2131904"/>
              <a:ext cx="2990376" cy="2442935"/>
              <a:chOff x="898370" y="1993647"/>
              <a:chExt cx="5082792" cy="4288394"/>
            </a:xfrm>
          </p:grpSpPr>
          <p:pic>
            <p:nvPicPr>
              <p:cNvPr id="47" name="Graphic 46" descr="Single gear outline">
                <a:extLst>
                  <a:ext uri="{FF2B5EF4-FFF2-40B4-BE49-F238E27FC236}">
                    <a16:creationId xmlns:a16="http://schemas.microsoft.com/office/drawing/2014/main" id="{A3CC0DAC-B80A-4A66-9EF0-15F0284B1C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48" name="Graphic 47" descr="Single gear outline">
                <a:extLst>
                  <a:ext uri="{FF2B5EF4-FFF2-40B4-BE49-F238E27FC236}">
                    <a16:creationId xmlns:a16="http://schemas.microsoft.com/office/drawing/2014/main" id="{2B9BC09F-86FB-4848-9E04-AA3DE2A2B7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49" name="Graphic 48" descr="Single gear outline">
                <a:extLst>
                  <a:ext uri="{FF2B5EF4-FFF2-40B4-BE49-F238E27FC236}">
                    <a16:creationId xmlns:a16="http://schemas.microsoft.com/office/drawing/2014/main" id="{7BA6DC54-0C08-4877-8F40-41CD8F7619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50" name="Graphic 49" descr="Bee outline">
                <a:extLst>
                  <a:ext uri="{FF2B5EF4-FFF2-40B4-BE49-F238E27FC236}">
                    <a16:creationId xmlns:a16="http://schemas.microsoft.com/office/drawing/2014/main" id="{C0DA9E40-EF10-4989-AFF2-0321070355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01263">
                <a:off x="4189749" y="2541587"/>
                <a:ext cx="1791413" cy="1791413"/>
              </a:xfrm>
              <a:prstGeom prst="rect">
                <a:avLst/>
              </a:prstGeom>
            </p:spPr>
          </p:pic>
          <p:pic>
            <p:nvPicPr>
              <p:cNvPr id="51" name="Graphic 50" descr="Bee outline">
                <a:extLst>
                  <a:ext uri="{FF2B5EF4-FFF2-40B4-BE49-F238E27FC236}">
                    <a16:creationId xmlns:a16="http://schemas.microsoft.com/office/drawing/2014/main" id="{4113293F-7B36-4E58-8BA0-5690762A0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7206">
                <a:off x="2102429" y="4490628"/>
                <a:ext cx="1791413" cy="1791413"/>
              </a:xfrm>
              <a:prstGeom prst="rect">
                <a:avLst/>
              </a:prstGeom>
            </p:spPr>
          </p:pic>
          <p:pic>
            <p:nvPicPr>
              <p:cNvPr id="52" name="Graphic 51" descr="Bee outline">
                <a:extLst>
                  <a:ext uri="{FF2B5EF4-FFF2-40B4-BE49-F238E27FC236}">
                    <a16:creationId xmlns:a16="http://schemas.microsoft.com/office/drawing/2014/main" id="{76AB07C1-3217-47DB-955E-B243CFF85D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31286">
                <a:off x="898370" y="1993647"/>
                <a:ext cx="1791413" cy="1791413"/>
              </a:xfrm>
              <a:prstGeom prst="rect">
                <a:avLst/>
              </a:prstGeom>
            </p:spPr>
          </p:pic>
        </p:grpSp>
        <p:grpSp>
          <p:nvGrpSpPr>
            <p:cNvPr id="37" name="Group 36">
              <a:extLst>
                <a:ext uri="{FF2B5EF4-FFF2-40B4-BE49-F238E27FC236}">
                  <a16:creationId xmlns:a16="http://schemas.microsoft.com/office/drawing/2014/main" id="{4335CF7C-974C-4CE7-9C86-1ADF0B987913}"/>
                </a:ext>
              </a:extLst>
            </p:cNvPr>
            <p:cNvGrpSpPr/>
            <p:nvPr/>
          </p:nvGrpSpPr>
          <p:grpSpPr>
            <a:xfrm rot="2236765">
              <a:off x="165085" y="1810737"/>
              <a:ext cx="2854886" cy="2729244"/>
              <a:chOff x="6755116" y="530338"/>
              <a:chExt cx="4564041" cy="4930952"/>
            </a:xfrm>
          </p:grpSpPr>
          <p:pic>
            <p:nvPicPr>
              <p:cNvPr id="41" name="Graphic 40" descr="Single gear outline">
                <a:extLst>
                  <a:ext uri="{FF2B5EF4-FFF2-40B4-BE49-F238E27FC236}">
                    <a16:creationId xmlns:a16="http://schemas.microsoft.com/office/drawing/2014/main" id="{8A03F30F-676A-4C0D-8331-4271478CBE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42" name="Graphic 41" descr="Bee outline">
                <a:extLst>
                  <a:ext uri="{FF2B5EF4-FFF2-40B4-BE49-F238E27FC236}">
                    <a16:creationId xmlns:a16="http://schemas.microsoft.com/office/drawing/2014/main" id="{94657760-DD8A-4A28-8AFD-1F071BB27A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97839" y="2040471"/>
                <a:ext cx="1791413" cy="1791413"/>
              </a:xfrm>
              <a:prstGeom prst="rect">
                <a:avLst/>
              </a:prstGeom>
            </p:spPr>
          </p:pic>
          <p:pic>
            <p:nvPicPr>
              <p:cNvPr id="43" name="Graphic 42" descr="Single gear outline">
                <a:extLst>
                  <a:ext uri="{FF2B5EF4-FFF2-40B4-BE49-F238E27FC236}">
                    <a16:creationId xmlns:a16="http://schemas.microsoft.com/office/drawing/2014/main" id="{502E12BF-2C04-48E0-AAAD-DF711B182A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44" name="Graphic 43" descr="Bee outline">
                <a:extLst>
                  <a:ext uri="{FF2B5EF4-FFF2-40B4-BE49-F238E27FC236}">
                    <a16:creationId xmlns:a16="http://schemas.microsoft.com/office/drawing/2014/main" id="{399899AC-456E-424D-ADEF-F78029F94C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6846">
                <a:off x="8988678" y="1362719"/>
                <a:ext cx="1791413" cy="1791413"/>
              </a:xfrm>
              <a:prstGeom prst="rect">
                <a:avLst/>
              </a:prstGeom>
            </p:spPr>
          </p:pic>
          <p:pic>
            <p:nvPicPr>
              <p:cNvPr id="45" name="Graphic 44" descr="Single gear outline">
                <a:extLst>
                  <a:ext uri="{FF2B5EF4-FFF2-40B4-BE49-F238E27FC236}">
                    <a16:creationId xmlns:a16="http://schemas.microsoft.com/office/drawing/2014/main" id="{F695E211-5D50-43EE-B490-578C64EBF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46" name="Graphic 45" descr="Bee outline">
                <a:extLst>
                  <a:ext uri="{FF2B5EF4-FFF2-40B4-BE49-F238E27FC236}">
                    <a16:creationId xmlns:a16="http://schemas.microsoft.com/office/drawing/2014/main" id="{1D07DA60-C626-474F-9F27-2EA11E2841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32442">
                <a:off x="8976781" y="2718574"/>
                <a:ext cx="1791413" cy="1791413"/>
              </a:xfrm>
              <a:prstGeom prst="rect">
                <a:avLst/>
              </a:prstGeom>
            </p:spPr>
          </p:pic>
        </p:grpSp>
        <p:sp>
          <p:nvSpPr>
            <p:cNvPr id="38" name="TextBox 37">
              <a:extLst>
                <a:ext uri="{FF2B5EF4-FFF2-40B4-BE49-F238E27FC236}">
                  <a16:creationId xmlns:a16="http://schemas.microsoft.com/office/drawing/2014/main" id="{CEAFABB7-BE8E-4C9C-BA10-0DF62D9E7280}"/>
                </a:ext>
              </a:extLst>
            </p:cNvPr>
            <p:cNvSpPr txBox="1"/>
            <p:nvPr/>
          </p:nvSpPr>
          <p:spPr>
            <a:xfrm>
              <a:off x="3133391" y="2639156"/>
              <a:ext cx="883831" cy="887261"/>
            </a:xfrm>
            <a:prstGeom prst="rect">
              <a:avLst/>
            </a:prstGeom>
            <a:noFill/>
          </p:spPr>
          <p:txBody>
            <a:bodyPr wrap="square" rtlCol="0">
              <a:spAutoFit/>
            </a:bodyPr>
            <a:lstStyle/>
            <a:p>
              <a:r>
                <a:rPr lang="en-US" sz="1000" dirty="0"/>
                <a:t>+</a:t>
              </a:r>
              <a:endParaRPr lang="en-GB" sz="1000" dirty="0"/>
            </a:p>
          </p:txBody>
        </p:sp>
        <p:sp>
          <p:nvSpPr>
            <p:cNvPr id="39" name="TextBox 38">
              <a:extLst>
                <a:ext uri="{FF2B5EF4-FFF2-40B4-BE49-F238E27FC236}">
                  <a16:creationId xmlns:a16="http://schemas.microsoft.com/office/drawing/2014/main" id="{0E55405D-A86D-4D4E-9771-95FBE9A47A88}"/>
                </a:ext>
              </a:extLst>
            </p:cNvPr>
            <p:cNvSpPr txBox="1"/>
            <p:nvPr/>
          </p:nvSpPr>
          <p:spPr>
            <a:xfrm>
              <a:off x="82794" y="2672500"/>
              <a:ext cx="883832" cy="1015281"/>
            </a:xfrm>
            <a:prstGeom prst="rect">
              <a:avLst/>
            </a:prstGeom>
            <a:noFill/>
          </p:spPr>
          <p:txBody>
            <a:bodyPr wrap="square" rtlCol="0">
              <a:spAutoFit/>
            </a:bodyPr>
            <a:lstStyle/>
            <a:p>
              <a:r>
                <a:rPr lang="en-US" sz="1400" dirty="0"/>
                <a:t>p</a:t>
              </a:r>
              <a:endParaRPr lang="en-GB" sz="1400" dirty="0"/>
            </a:p>
          </p:txBody>
        </p:sp>
        <p:sp>
          <p:nvSpPr>
            <p:cNvPr id="40" name="TextBox 39">
              <a:extLst>
                <a:ext uri="{FF2B5EF4-FFF2-40B4-BE49-F238E27FC236}">
                  <a16:creationId xmlns:a16="http://schemas.microsoft.com/office/drawing/2014/main" id="{3740574E-9339-44C1-AC57-769C38862B0C}"/>
                </a:ext>
              </a:extLst>
            </p:cNvPr>
            <p:cNvSpPr txBox="1"/>
            <p:nvPr/>
          </p:nvSpPr>
          <p:spPr>
            <a:xfrm>
              <a:off x="4136662" y="2823821"/>
              <a:ext cx="2221469" cy="1015281"/>
            </a:xfrm>
            <a:prstGeom prst="rect">
              <a:avLst/>
            </a:prstGeom>
            <a:noFill/>
          </p:spPr>
          <p:txBody>
            <a:bodyPr wrap="square" rtlCol="0">
              <a:spAutoFit/>
            </a:bodyPr>
            <a:lstStyle/>
            <a:p>
              <a:r>
                <a:rPr lang="en-US" sz="1400" dirty="0"/>
                <a:t>(1-p)</a:t>
              </a:r>
              <a:endParaRPr lang="en-GB" sz="1400" dirty="0"/>
            </a:p>
          </p:txBody>
        </p:sp>
      </p:grpSp>
      <p:grpSp>
        <p:nvGrpSpPr>
          <p:cNvPr id="53" name="Group 52">
            <a:extLst>
              <a:ext uri="{FF2B5EF4-FFF2-40B4-BE49-F238E27FC236}">
                <a16:creationId xmlns:a16="http://schemas.microsoft.com/office/drawing/2014/main" id="{8CD07425-7039-4516-95FB-6AC738AEDD3D}"/>
              </a:ext>
            </a:extLst>
          </p:cNvPr>
          <p:cNvGrpSpPr/>
          <p:nvPr/>
        </p:nvGrpSpPr>
        <p:grpSpPr>
          <a:xfrm rot="19879530">
            <a:off x="3933416" y="2543179"/>
            <a:ext cx="1343365" cy="1368430"/>
            <a:chOff x="6755116" y="530338"/>
            <a:chExt cx="4564041" cy="4930952"/>
          </a:xfrm>
        </p:grpSpPr>
        <p:pic>
          <p:nvPicPr>
            <p:cNvPr id="54" name="Graphic 53" descr="Single gear outline">
              <a:extLst>
                <a:ext uri="{FF2B5EF4-FFF2-40B4-BE49-F238E27FC236}">
                  <a16:creationId xmlns:a16="http://schemas.microsoft.com/office/drawing/2014/main" id="{C9D8AE08-079E-49AD-BFF3-F9F4ABEDAA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55" name="Graphic 54" descr="Bee outline">
              <a:extLst>
                <a:ext uri="{FF2B5EF4-FFF2-40B4-BE49-F238E27FC236}">
                  <a16:creationId xmlns:a16="http://schemas.microsoft.com/office/drawing/2014/main" id="{5FF4BEF6-E408-4B06-8FA2-A536B085DB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97839" y="2040471"/>
              <a:ext cx="1791413" cy="1791413"/>
            </a:xfrm>
            <a:prstGeom prst="rect">
              <a:avLst/>
            </a:prstGeom>
          </p:spPr>
        </p:pic>
        <p:pic>
          <p:nvPicPr>
            <p:cNvPr id="56" name="Graphic 55" descr="Single gear outline">
              <a:extLst>
                <a:ext uri="{FF2B5EF4-FFF2-40B4-BE49-F238E27FC236}">
                  <a16:creationId xmlns:a16="http://schemas.microsoft.com/office/drawing/2014/main" id="{9469B4D7-6875-4ED0-8688-04BC9B3844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57" name="Graphic 56" descr="Bee outline">
              <a:extLst>
                <a:ext uri="{FF2B5EF4-FFF2-40B4-BE49-F238E27FC236}">
                  <a16:creationId xmlns:a16="http://schemas.microsoft.com/office/drawing/2014/main" id="{D88513E0-91D5-4ECF-A7C3-A9C50E1D94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6846">
              <a:off x="8988678" y="1362719"/>
              <a:ext cx="1791413" cy="1791413"/>
            </a:xfrm>
            <a:prstGeom prst="rect">
              <a:avLst/>
            </a:prstGeom>
          </p:spPr>
        </p:pic>
        <p:pic>
          <p:nvPicPr>
            <p:cNvPr id="58" name="Graphic 57" descr="Single gear outline">
              <a:extLst>
                <a:ext uri="{FF2B5EF4-FFF2-40B4-BE49-F238E27FC236}">
                  <a16:creationId xmlns:a16="http://schemas.microsoft.com/office/drawing/2014/main" id="{9433C825-7AE7-4BBF-BA05-FA1C358E14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59" name="Graphic 58" descr="Bee outline">
              <a:extLst>
                <a:ext uri="{FF2B5EF4-FFF2-40B4-BE49-F238E27FC236}">
                  <a16:creationId xmlns:a16="http://schemas.microsoft.com/office/drawing/2014/main" id="{FE72DFFB-0F6C-44E1-B32C-70FA717315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32442">
              <a:off x="8976781" y="2718574"/>
              <a:ext cx="1791413" cy="1791413"/>
            </a:xfrm>
            <a:prstGeom prst="rect">
              <a:avLst/>
            </a:prstGeom>
          </p:spPr>
        </p:pic>
      </p:grpSp>
      <p:sp>
        <p:nvSpPr>
          <p:cNvPr id="30" name="TextBox 29">
            <a:extLst>
              <a:ext uri="{FF2B5EF4-FFF2-40B4-BE49-F238E27FC236}">
                <a16:creationId xmlns:a16="http://schemas.microsoft.com/office/drawing/2014/main" id="{378BC680-7D63-453D-A3F8-393989390634}"/>
              </a:ext>
            </a:extLst>
          </p:cNvPr>
          <p:cNvSpPr txBox="1"/>
          <p:nvPr/>
        </p:nvSpPr>
        <p:spPr>
          <a:xfrm>
            <a:off x="6823550" y="1048605"/>
            <a:ext cx="4785857" cy="3693319"/>
          </a:xfrm>
          <a:prstGeom prst="rect">
            <a:avLst/>
          </a:prstGeom>
          <a:noFill/>
        </p:spPr>
        <p:txBody>
          <a:bodyPr wrap="square" rtlCol="0">
            <a:spAutoFit/>
          </a:bodyPr>
          <a:lstStyle/>
          <a:p>
            <a:pPr algn="ctr"/>
            <a:r>
              <a:rPr lang="en-US" b="1" dirty="0">
                <a:solidFill>
                  <a:schemeClr val="accent4"/>
                </a:solidFill>
              </a:rPr>
              <a:t>Collective</a:t>
            </a:r>
            <a:r>
              <a:rPr lang="en-US" dirty="0"/>
              <a:t> model (Scouts + recruits) </a:t>
            </a:r>
            <a:r>
              <a:rPr lang="en-US" b="1" dirty="0">
                <a:solidFill>
                  <a:schemeClr val="accent4"/>
                </a:solidFill>
              </a:rPr>
              <a:t>16/20</a:t>
            </a:r>
            <a:r>
              <a:rPr lang="en-US" b="1" dirty="0"/>
              <a:t> </a:t>
            </a:r>
            <a:r>
              <a:rPr lang="en-US" dirty="0"/>
              <a:t>sites not significantly different from data</a:t>
            </a:r>
          </a:p>
          <a:p>
            <a:pPr algn="ctr"/>
            <a:endParaRPr lang="en-US" dirty="0"/>
          </a:p>
          <a:p>
            <a:pPr algn="ctr"/>
            <a:endParaRPr lang="en-US" dirty="0"/>
          </a:p>
          <a:p>
            <a:pPr algn="ctr"/>
            <a:endParaRPr lang="en-US" dirty="0"/>
          </a:p>
          <a:p>
            <a:pPr algn="ctr"/>
            <a:endParaRPr lang="en-US" dirty="0"/>
          </a:p>
          <a:p>
            <a:pPr algn="ctr"/>
            <a:r>
              <a:rPr lang="en-US" b="1" dirty="0">
                <a:solidFill>
                  <a:schemeClr val="accent4"/>
                </a:solidFill>
              </a:rPr>
              <a:t>Individual</a:t>
            </a:r>
            <a:r>
              <a:rPr lang="en-US" dirty="0"/>
              <a:t> model (only scouts) best in </a:t>
            </a:r>
            <a:r>
              <a:rPr lang="en-US" b="1" dirty="0">
                <a:solidFill>
                  <a:schemeClr val="accent4"/>
                </a:solidFill>
              </a:rPr>
              <a:t>11/20</a:t>
            </a:r>
          </a:p>
          <a:p>
            <a:pPr algn="ctr"/>
            <a:r>
              <a:rPr lang="en-US" dirty="0"/>
              <a:t>sites not significantly different from data</a:t>
            </a:r>
          </a:p>
          <a:p>
            <a:pPr algn="ctr"/>
            <a:endParaRPr lang="en-US" dirty="0"/>
          </a:p>
          <a:p>
            <a:pPr algn="ctr"/>
            <a:endParaRPr lang="en-US" dirty="0"/>
          </a:p>
          <a:p>
            <a:pPr algn="ctr"/>
            <a:endParaRPr lang="en-US" dirty="0"/>
          </a:p>
          <a:p>
            <a:pPr algn="ctr"/>
            <a:r>
              <a:rPr lang="en-US" dirty="0"/>
              <a:t>Both models provide a good description of honeybee waggle dance patterns</a:t>
            </a:r>
            <a:endParaRPr lang="en-GB" dirty="0"/>
          </a:p>
        </p:txBody>
      </p:sp>
    </p:spTree>
    <p:extLst>
      <p:ext uri="{BB962C8B-B14F-4D97-AF65-F5344CB8AC3E}">
        <p14:creationId xmlns:p14="http://schemas.microsoft.com/office/powerpoint/2010/main" val="219796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descr="Figure 4. A. Estimated proportion of scouts for each site in the Agri-rural landscape against the first principle component derived from a Partial Least Squares analysis of land-use type. A beta regression shows the relationship (black line) between PC1 and the proportion of scouts, with 95% CI shown by the blue shaded area. B. Loadings for PC1 showing the correlations between PC1 and each land-use type (note NAUMGS stands for Non-agricultural unmanaged green space). All points outside the shaded area significantly contribute to PC1. The colours of these land-use types are shown in the local environment of sites HOR, SWP and CAD (maps in bottom left) chosen as representative sites along the model gradient.">
            <a:extLst>
              <a:ext uri="{FF2B5EF4-FFF2-40B4-BE49-F238E27FC236}">
                <a16:creationId xmlns:a16="http://schemas.microsoft.com/office/drawing/2014/main" id="{745E735A-EEAD-49D6-98FB-2444ABB2CEBF}"/>
              </a:ext>
            </a:extLst>
          </p:cNvPr>
          <p:cNvPicPr/>
          <p:nvPr/>
        </p:nvPicPr>
        <p:blipFill>
          <a:blip r:embed="rId3"/>
          <a:stretch>
            <a:fillRect/>
          </a:stretch>
        </p:blipFill>
        <p:spPr bwMode="auto">
          <a:xfrm>
            <a:off x="497711" y="590310"/>
            <a:ext cx="6400800" cy="5694744"/>
          </a:xfrm>
          <a:prstGeom prst="rect">
            <a:avLst/>
          </a:prstGeom>
          <a:noFill/>
          <a:ln w="9525">
            <a:noFill/>
            <a:headEnd/>
            <a:tailEnd/>
          </a:ln>
        </p:spPr>
      </p:pic>
      <p:sp>
        <p:nvSpPr>
          <p:cNvPr id="18" name="TextBox 17">
            <a:extLst>
              <a:ext uri="{FF2B5EF4-FFF2-40B4-BE49-F238E27FC236}">
                <a16:creationId xmlns:a16="http://schemas.microsoft.com/office/drawing/2014/main" id="{225379F0-475E-46BA-9F1C-9FDA6DC8CFA7}"/>
              </a:ext>
            </a:extLst>
          </p:cNvPr>
          <p:cNvSpPr txBox="1"/>
          <p:nvPr/>
        </p:nvSpPr>
        <p:spPr>
          <a:xfrm>
            <a:off x="7222603" y="797510"/>
            <a:ext cx="4271058" cy="5262979"/>
          </a:xfrm>
          <a:prstGeom prst="rect">
            <a:avLst/>
          </a:prstGeom>
          <a:noFill/>
        </p:spPr>
        <p:txBody>
          <a:bodyPr wrap="square" rtlCol="0">
            <a:spAutoFit/>
          </a:bodyPr>
          <a:lstStyle/>
          <a:p>
            <a:r>
              <a:rPr lang="en-US" sz="2400" b="1" dirty="0"/>
              <a:t>Agri-rural</a:t>
            </a:r>
          </a:p>
          <a:p>
            <a:endParaRPr lang="en-US" sz="2400" b="1" dirty="0"/>
          </a:p>
          <a:p>
            <a:r>
              <a:rPr lang="en-US" sz="2400" dirty="0"/>
              <a:t>A single PC explains ~60% of the variation in the proportion of scouts</a:t>
            </a:r>
          </a:p>
          <a:p>
            <a:endParaRPr lang="en-US" sz="2400" dirty="0"/>
          </a:p>
          <a:p>
            <a:r>
              <a:rPr lang="en-US" sz="2400" dirty="0"/>
              <a:t>Significant interaction </a:t>
            </a:r>
            <a:r>
              <a:rPr lang="en-US" sz="2400" i="1" dirty="0"/>
              <a:t>(</a:t>
            </a:r>
            <a:r>
              <a:rPr lang="pt-BR" sz="2400" i="1" dirty="0"/>
              <a:t>beta regression: R</a:t>
            </a:r>
            <a:r>
              <a:rPr lang="pt-BR" sz="2400" i="1" baseline="30000" dirty="0"/>
              <a:t>2</a:t>
            </a:r>
            <a:r>
              <a:rPr lang="pt-BR" sz="2400" i="1" dirty="0"/>
              <a:t> = 0.6, ϕ = 4.9, p &lt; 0.05)</a:t>
            </a:r>
          </a:p>
          <a:p>
            <a:endParaRPr lang="pt-BR" sz="2400" i="1" dirty="0"/>
          </a:p>
          <a:p>
            <a:r>
              <a:rPr lang="en-US" sz="2400" dirty="0"/>
              <a:t>As arable land increases whilst NAUMGS and built-up areas decrease, waggle dance use </a:t>
            </a:r>
            <a:r>
              <a:rPr lang="en-US" sz="2400" b="1" dirty="0"/>
              <a:t>decreases</a:t>
            </a:r>
            <a:r>
              <a:rPr lang="en-US" sz="2400" dirty="0"/>
              <a:t>.</a:t>
            </a:r>
            <a:endParaRPr lang="en-GB" sz="2400" dirty="0"/>
          </a:p>
        </p:txBody>
      </p:sp>
    </p:spTree>
    <p:extLst>
      <p:ext uri="{BB962C8B-B14F-4D97-AF65-F5344CB8AC3E}">
        <p14:creationId xmlns:p14="http://schemas.microsoft.com/office/powerpoint/2010/main" val="1797744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descr="Figure 4. A. Estimated proportion of scouts for each site in the urban landscape against the first principle component derived from a Partial Least Squares analysis of land-use type. A beta regression shows the relationship (black line) between PC1 and the proportion of scouts, with 95% CI shown by the blue shaded area. B. Loadings for PC1 showing the correlations between PC1 and each land-use type. All points outside the shaded area significantly contribute to PC1. The colours of these land-use types are shown in the local environment of sites MEL, SOM and BEL (maps in bottom left) chosen as representative sites along the model gradient.">
            <a:extLst>
              <a:ext uri="{FF2B5EF4-FFF2-40B4-BE49-F238E27FC236}">
                <a16:creationId xmlns:a16="http://schemas.microsoft.com/office/drawing/2014/main" id="{184CF149-4EBC-44AB-B957-3F96EEFE4B88}"/>
              </a:ext>
            </a:extLst>
          </p:cNvPr>
          <p:cNvPicPr/>
          <p:nvPr/>
        </p:nvPicPr>
        <p:blipFill>
          <a:blip r:embed="rId3"/>
          <a:stretch>
            <a:fillRect/>
          </a:stretch>
        </p:blipFill>
        <p:spPr bwMode="auto">
          <a:xfrm>
            <a:off x="539186" y="518931"/>
            <a:ext cx="6752865" cy="5777697"/>
          </a:xfrm>
          <a:prstGeom prst="rect">
            <a:avLst/>
          </a:prstGeom>
          <a:noFill/>
          <a:ln w="9525">
            <a:noFill/>
            <a:headEnd/>
            <a:tailEnd/>
          </a:ln>
        </p:spPr>
      </p:pic>
      <p:sp>
        <p:nvSpPr>
          <p:cNvPr id="6" name="TextBox 5">
            <a:extLst>
              <a:ext uri="{FF2B5EF4-FFF2-40B4-BE49-F238E27FC236}">
                <a16:creationId xmlns:a16="http://schemas.microsoft.com/office/drawing/2014/main" id="{FC3846A7-5229-479D-B9FC-C64E4A879535}"/>
              </a:ext>
            </a:extLst>
          </p:cNvPr>
          <p:cNvSpPr txBox="1"/>
          <p:nvPr/>
        </p:nvSpPr>
        <p:spPr>
          <a:xfrm>
            <a:off x="7292051" y="736998"/>
            <a:ext cx="4490346" cy="5632311"/>
          </a:xfrm>
          <a:prstGeom prst="rect">
            <a:avLst/>
          </a:prstGeom>
          <a:noFill/>
        </p:spPr>
        <p:txBody>
          <a:bodyPr wrap="square" rtlCol="0">
            <a:spAutoFit/>
          </a:bodyPr>
          <a:lstStyle/>
          <a:p>
            <a:r>
              <a:rPr lang="en-US" sz="2400" b="1" dirty="0"/>
              <a:t>Urban</a:t>
            </a:r>
          </a:p>
          <a:p>
            <a:endParaRPr lang="en-US" sz="2400" b="1" dirty="0"/>
          </a:p>
          <a:p>
            <a:r>
              <a:rPr lang="en-US" sz="2400" dirty="0"/>
              <a:t>A single PC explains ~61% of the variation in the proportion of scouts</a:t>
            </a:r>
          </a:p>
          <a:p>
            <a:endParaRPr lang="en-US" sz="2400" dirty="0"/>
          </a:p>
          <a:p>
            <a:r>
              <a:rPr lang="en-US" sz="2400" dirty="0"/>
              <a:t>Significant interaction </a:t>
            </a:r>
            <a:r>
              <a:rPr lang="en-US" sz="2400" i="1" dirty="0"/>
              <a:t>(</a:t>
            </a:r>
            <a:r>
              <a:rPr lang="pt-BR" sz="2400" i="1" dirty="0"/>
              <a:t>beta regression: R</a:t>
            </a:r>
            <a:r>
              <a:rPr lang="pt-BR" sz="2400" i="1" baseline="30000" dirty="0"/>
              <a:t>2</a:t>
            </a:r>
            <a:r>
              <a:rPr lang="pt-BR" sz="2400" i="1" dirty="0"/>
              <a:t> = 0.61, ϕ = 7.4, p &lt; 0.05)</a:t>
            </a:r>
          </a:p>
          <a:p>
            <a:endParaRPr lang="pt-BR" sz="2400" i="1" dirty="0"/>
          </a:p>
          <a:p>
            <a:r>
              <a:rPr lang="en-US" sz="2400" dirty="0">
                <a:ea typeface="Cambria" panose="02040503050406030204" pitchFamily="18" charset="0"/>
                <a:cs typeface="Times New Roman" panose="02020603050405020304" pitchFamily="18" charset="0"/>
              </a:rPr>
              <a:t>As residential areas become more dense and continuous central lands increase, waggle dance use </a:t>
            </a:r>
            <a:r>
              <a:rPr lang="en-US" sz="2400" b="1" dirty="0">
                <a:ea typeface="Cambria" panose="02040503050406030204" pitchFamily="18" charset="0"/>
                <a:cs typeface="Times New Roman" panose="02020603050405020304" pitchFamily="18" charset="0"/>
              </a:rPr>
              <a:t>decreases</a:t>
            </a:r>
            <a:r>
              <a:rPr lang="en-US" sz="2400" dirty="0">
                <a:ea typeface="Cambria" panose="02040503050406030204" pitchFamily="18" charset="0"/>
                <a:cs typeface="Times New Roman" panose="02020603050405020304" pitchFamily="18" charset="0"/>
              </a:rPr>
              <a:t>.</a:t>
            </a:r>
          </a:p>
          <a:p>
            <a:r>
              <a:rPr lang="en-US" sz="2400" dirty="0">
                <a:effectLst/>
                <a:ea typeface="Cambria" panose="02040503050406030204" pitchFamily="18" charset="0"/>
                <a:cs typeface="Times New Roman" panose="02020603050405020304" pitchFamily="18" charset="0"/>
              </a:rPr>
              <a:t> </a:t>
            </a:r>
            <a:endParaRPr lang="pt-BR" sz="2400" i="1" dirty="0"/>
          </a:p>
        </p:txBody>
      </p:sp>
    </p:spTree>
    <p:extLst>
      <p:ext uri="{BB962C8B-B14F-4D97-AF65-F5344CB8AC3E}">
        <p14:creationId xmlns:p14="http://schemas.microsoft.com/office/powerpoint/2010/main" val="448064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239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1134319" y="741790"/>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a new tool to quantify waggle dance use</a:t>
            </a:r>
            <a:endParaRPr lang="en-GB" sz="2400" dirty="0">
              <a:solidFill>
                <a:schemeClr val="tx1"/>
              </a:solidFill>
            </a:endParaRPr>
          </a:p>
        </p:txBody>
      </p:sp>
      <p:sp>
        <p:nvSpPr>
          <p:cNvPr id="22" name="Hexagon 21">
            <a:extLst>
              <a:ext uri="{FF2B5EF4-FFF2-40B4-BE49-F238E27FC236}">
                <a16:creationId xmlns:a16="http://schemas.microsoft.com/office/drawing/2014/main" id="{14F89731-0941-4B16-97D9-788BC11C3A4E}"/>
              </a:ext>
            </a:extLst>
          </p:cNvPr>
          <p:cNvSpPr/>
          <p:nvPr/>
        </p:nvSpPr>
        <p:spPr>
          <a:xfrm>
            <a:off x="8069609" y="741790"/>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Waggle dance use depends on land-use type</a:t>
            </a:r>
          </a:p>
        </p:txBody>
      </p:sp>
      <p:sp>
        <p:nvSpPr>
          <p:cNvPr id="23" name="Hexagon 22">
            <a:extLst>
              <a:ext uri="{FF2B5EF4-FFF2-40B4-BE49-F238E27FC236}">
                <a16:creationId xmlns:a16="http://schemas.microsoft.com/office/drawing/2014/main" id="{9BF09BDE-A25D-4344-B230-8A3295B32208}"/>
              </a:ext>
            </a:extLst>
          </p:cNvPr>
          <p:cNvSpPr/>
          <p:nvPr/>
        </p:nvSpPr>
        <p:spPr>
          <a:xfrm>
            <a:off x="1134319" y="3706838"/>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Honey bees don’t always forage collectively</a:t>
            </a:r>
          </a:p>
        </p:txBody>
      </p:sp>
      <p:sp>
        <p:nvSpPr>
          <p:cNvPr id="24" name="Hexagon 23">
            <a:extLst>
              <a:ext uri="{FF2B5EF4-FFF2-40B4-BE49-F238E27FC236}">
                <a16:creationId xmlns:a16="http://schemas.microsoft.com/office/drawing/2014/main" id="{4B088488-228B-4FF7-9255-0679090A99DF}"/>
              </a:ext>
            </a:extLst>
          </p:cNvPr>
          <p:cNvSpPr/>
          <p:nvPr/>
        </p:nvSpPr>
        <p:spPr>
          <a:xfrm>
            <a:off x="8069609" y="3706838"/>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Visualise waggle dance use across different landscapes</a:t>
            </a:r>
          </a:p>
        </p:txBody>
      </p:sp>
    </p:spTree>
    <p:extLst>
      <p:ext uri="{BB962C8B-B14F-4D97-AF65-F5344CB8AC3E}">
        <p14:creationId xmlns:p14="http://schemas.microsoft.com/office/powerpoint/2010/main" val="93475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descr="Graphical user interface, application&#10;&#10;Description automatically generated">
            <a:extLst>
              <a:ext uri="{FF2B5EF4-FFF2-40B4-BE49-F238E27FC236}">
                <a16:creationId xmlns:a16="http://schemas.microsoft.com/office/drawing/2014/main" id="{4ACFC656-1E26-437D-8829-331141370F9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2600" y="4692516"/>
            <a:ext cx="3093977" cy="1595895"/>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FE6E167F-2B76-4686-A3D4-056F9BFA74C9}"/>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21390" r="1600" b="29555"/>
          <a:stretch/>
        </p:blipFill>
        <p:spPr>
          <a:xfrm>
            <a:off x="3679868" y="5058809"/>
            <a:ext cx="5189963" cy="1269465"/>
          </a:xfrm>
          <a:prstGeom prst="rect">
            <a:avLst/>
          </a:prstGeom>
        </p:spPr>
      </p:pic>
      <p:sp>
        <p:nvSpPr>
          <p:cNvPr id="3" name="Content Placeholder 2">
            <a:extLst>
              <a:ext uri="{FF2B5EF4-FFF2-40B4-BE49-F238E27FC236}">
                <a16:creationId xmlns:a16="http://schemas.microsoft.com/office/drawing/2014/main" id="{0E18D249-DD56-4E88-A5C5-5B0A71B21076}"/>
              </a:ext>
            </a:extLst>
          </p:cNvPr>
          <p:cNvSpPr>
            <a:spLocks noGrp="1"/>
          </p:cNvSpPr>
          <p:nvPr>
            <p:ph idx="1"/>
          </p:nvPr>
        </p:nvSpPr>
        <p:spPr>
          <a:xfrm>
            <a:off x="583316" y="671705"/>
            <a:ext cx="11147072" cy="3668167"/>
          </a:xfrm>
        </p:spPr>
        <p:txBody>
          <a:bodyPr>
            <a:noAutofit/>
          </a:bodyPr>
          <a:lstStyle/>
          <a:p>
            <a:pPr fontAlgn="base"/>
            <a:r>
              <a:rPr lang="en-US" sz="4000" b="1" i="0" dirty="0">
                <a:effectLst/>
              </a:rPr>
              <a:t>Acknowledgments</a:t>
            </a:r>
          </a:p>
          <a:p>
            <a:r>
              <a:rPr lang="en-GB" sz="4000" b="0" i="0" dirty="0">
                <a:effectLst/>
                <a:latin typeface="Open Sans" panose="020B0606030504020204" pitchFamily="34" charset="0"/>
              </a:rPr>
              <a:t>Ash Samuelson, Elli Leadbeater &amp; Vincent Jansen</a:t>
            </a:r>
          </a:p>
          <a:p>
            <a:endParaRPr lang="en-GB" sz="4000" dirty="0">
              <a:latin typeface="Open Sans" panose="020B0606030504020204" pitchFamily="34" charset="0"/>
            </a:endParaRPr>
          </a:p>
          <a:p>
            <a:r>
              <a:rPr lang="en-US" sz="4000" b="1" i="0" dirty="0">
                <a:effectLst/>
              </a:rPr>
              <a:t>Thank you for listening, questions</a:t>
            </a:r>
          </a:p>
          <a:p>
            <a:endParaRPr lang="en-GB" sz="4000" dirty="0"/>
          </a:p>
        </p:txBody>
      </p:sp>
      <p:cxnSp>
        <p:nvCxnSpPr>
          <p:cNvPr id="22" name="Straight Connector 21">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Hexagon 7">
            <a:extLst>
              <a:ext uri="{FF2B5EF4-FFF2-40B4-BE49-F238E27FC236}">
                <a16:creationId xmlns:a16="http://schemas.microsoft.com/office/drawing/2014/main" id="{C280BE8B-466F-47BD-849B-1FE2DBF30993}"/>
              </a:ext>
            </a:extLst>
          </p:cNvPr>
          <p:cNvSpPr/>
          <p:nvPr/>
        </p:nvSpPr>
        <p:spPr>
          <a:xfrm>
            <a:off x="8973122" y="2586966"/>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00" dirty="0">
              <a:solidFill>
                <a:schemeClr val="tx1"/>
              </a:solidFill>
            </a:endParaRPr>
          </a:p>
        </p:txBody>
      </p:sp>
      <p:pic>
        <p:nvPicPr>
          <p:cNvPr id="4" name="Graphic 3" descr="Question Mark with solid fill">
            <a:extLst>
              <a:ext uri="{FF2B5EF4-FFF2-40B4-BE49-F238E27FC236}">
                <a16:creationId xmlns:a16="http://schemas.microsoft.com/office/drawing/2014/main" id="{D8D62D52-51E4-4D2C-997C-2540A62D88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0491" y="3009279"/>
            <a:ext cx="1688232" cy="1688232"/>
          </a:xfrm>
          <a:prstGeom prst="rect">
            <a:avLst/>
          </a:prstGeom>
        </p:spPr>
      </p:pic>
    </p:spTree>
    <p:extLst>
      <p:ext uri="{BB962C8B-B14F-4D97-AF65-F5344CB8AC3E}">
        <p14:creationId xmlns:p14="http://schemas.microsoft.com/office/powerpoint/2010/main" val="2460580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0249-06F9-497B-8A70-2ADDA5C19868}"/>
              </a:ext>
            </a:extLst>
          </p:cNvPr>
          <p:cNvSpPr>
            <a:spLocks noGrp="1"/>
          </p:cNvSpPr>
          <p:nvPr>
            <p:ph type="title"/>
          </p:nvPr>
        </p:nvSpPr>
        <p:spPr/>
        <p:txBody>
          <a:bodyPr/>
          <a:lstStyle/>
          <a:p>
            <a:pPr algn="ctr"/>
            <a:r>
              <a:rPr lang="en-GB" dirty="0"/>
              <a:t>Additional slides</a:t>
            </a:r>
          </a:p>
        </p:txBody>
      </p:sp>
      <p:sp>
        <p:nvSpPr>
          <p:cNvPr id="3" name="Content Placeholder 2">
            <a:extLst>
              <a:ext uri="{FF2B5EF4-FFF2-40B4-BE49-F238E27FC236}">
                <a16:creationId xmlns:a16="http://schemas.microsoft.com/office/drawing/2014/main" id="{A919B61B-FCA5-4CA2-85CB-32C2CB7D7594}"/>
              </a:ext>
            </a:extLst>
          </p:cNvPr>
          <p:cNvSpPr>
            <a:spLocks noGrp="1"/>
          </p:cNvSpPr>
          <p:nvPr>
            <p:ph idx="1"/>
          </p:nvPr>
        </p:nvSpPr>
        <p:spPr/>
        <p:txBody>
          <a:bodyPr>
            <a:normAutofit lnSpcReduction="10000"/>
          </a:bodyPr>
          <a:lstStyle/>
          <a:p>
            <a:pPr algn="ctr"/>
            <a:r>
              <a:rPr lang="en-GB" dirty="0"/>
              <a:t>|</a:t>
            </a:r>
            <a:br>
              <a:rPr lang="en-GB" dirty="0"/>
            </a:br>
            <a:r>
              <a:rPr lang="en-GB" dirty="0"/>
              <a:t>|</a:t>
            </a:r>
            <a:br>
              <a:rPr lang="en-GB" dirty="0"/>
            </a:br>
            <a:r>
              <a:rPr lang="en-GB" dirty="0"/>
              <a:t>|</a:t>
            </a:r>
            <a:br>
              <a:rPr lang="en-GB" dirty="0"/>
            </a:br>
            <a:r>
              <a:rPr lang="en-GB" dirty="0"/>
              <a:t>|</a:t>
            </a:r>
            <a:br>
              <a:rPr lang="en-GB" dirty="0"/>
            </a:br>
            <a:r>
              <a:rPr lang="en-GB" dirty="0"/>
              <a:t>|</a:t>
            </a:r>
            <a:br>
              <a:rPr lang="en-GB" dirty="0"/>
            </a:br>
            <a:r>
              <a:rPr lang="en-GB" dirty="0"/>
              <a:t>|</a:t>
            </a:r>
          </a:p>
          <a:p>
            <a:pPr algn="ctr"/>
            <a:r>
              <a:rPr lang="en-GB" dirty="0"/>
              <a:t>V</a:t>
            </a:r>
          </a:p>
        </p:txBody>
      </p:sp>
    </p:spTree>
    <p:extLst>
      <p:ext uri="{BB962C8B-B14F-4D97-AF65-F5344CB8AC3E}">
        <p14:creationId xmlns:p14="http://schemas.microsoft.com/office/powerpoint/2010/main" val="222772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5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3665317" y="616398"/>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Have a new tool to quantify waggle dance use</a:t>
            </a:r>
            <a:endParaRPr lang="en-GB" sz="2400" dirty="0">
              <a:solidFill>
                <a:schemeClr val="tx1"/>
              </a:solidFill>
            </a:endParaRPr>
          </a:p>
        </p:txBody>
      </p:sp>
      <p:sp>
        <p:nvSpPr>
          <p:cNvPr id="22" name="Hexagon 21">
            <a:extLst>
              <a:ext uri="{FF2B5EF4-FFF2-40B4-BE49-F238E27FC236}">
                <a16:creationId xmlns:a16="http://schemas.microsoft.com/office/drawing/2014/main" id="{14F89731-0941-4B16-97D9-788BC11C3A4E}"/>
              </a:ext>
            </a:extLst>
          </p:cNvPr>
          <p:cNvSpPr/>
          <p:nvPr/>
        </p:nvSpPr>
        <p:spPr>
          <a:xfrm>
            <a:off x="6118499" y="2173147"/>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Does the environment influence dance use?</a:t>
            </a:r>
          </a:p>
        </p:txBody>
      </p:sp>
      <p:sp>
        <p:nvSpPr>
          <p:cNvPr id="23" name="Hexagon 22">
            <a:extLst>
              <a:ext uri="{FF2B5EF4-FFF2-40B4-BE49-F238E27FC236}">
                <a16:creationId xmlns:a16="http://schemas.microsoft.com/office/drawing/2014/main" id="{9BF09BDE-A25D-4344-B230-8A3295B32208}"/>
              </a:ext>
            </a:extLst>
          </p:cNvPr>
          <p:cNvSpPr/>
          <p:nvPr/>
        </p:nvSpPr>
        <p:spPr>
          <a:xfrm>
            <a:off x="3665317" y="3729896"/>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Honey bees don’t always forage collectively</a:t>
            </a:r>
          </a:p>
          <a:p>
            <a:pPr algn="ctr"/>
            <a:endParaRPr lang="en-GB" sz="2400" dirty="0">
              <a:solidFill>
                <a:schemeClr val="tx1"/>
              </a:solidFill>
            </a:endParaRPr>
          </a:p>
        </p:txBody>
      </p:sp>
    </p:spTree>
    <p:extLst>
      <p:ext uri="{BB962C8B-B14F-4D97-AF65-F5344CB8AC3E}">
        <p14:creationId xmlns:p14="http://schemas.microsoft.com/office/powerpoint/2010/main" val="3764177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1" nodeType="clickEffect">
                                  <p:stCondLst>
                                    <p:cond delay="0"/>
                                  </p:stCondLst>
                                  <p:childTnLst>
                                    <p:set>
                                      <p:cBhvr>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grpId="1" nodeType="clickEffect">
                                  <p:stCondLst>
                                    <p:cond delay="0"/>
                                  </p:stCondLst>
                                  <p:childTnLst>
                                    <p:set>
                                      <p:cBhvr>
                                        <p:cTn id="17" dur="indefinite"/>
                                        <p:tgtEl>
                                          <p:spTgt spid="23"/>
                                        </p:tgtEl>
                                        <p:attrNameLst>
                                          <p:attrName>style.opacity</p:attrName>
                                        </p:attrNameLst>
                                      </p:cBhvr>
                                      <p:to>
                                        <p:strVal val="0.5"/>
                                      </p:to>
                                    </p:set>
                                    <p:animEffect filter="image" prLst="opacity: 0.5">
                                      <p:cBhvr rctx="IE">
                                        <p:cTn id="18" dur="indefinite"/>
                                        <p:tgtEl>
                                          <p:spTgt spid="2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2" grpId="0" animBg="1"/>
      <p:bldP spid="23" grpId="0" animBg="1"/>
      <p:bldP spid="2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descr="Figure 2: Model of honey bee foraging. Flowers advertised by scouts are distributed exponentially (a). These dances are advertised on the dance floor (b) in relation to their profitability, meaning sampling recruits are biased to the more profitable (and closer) resources (c). After visiting advertised resources, recruits also dance for them leading to higher recruitment (d) which overall skews the distribution of distances reported on the entire dance floor (e).">
            <a:extLst>
              <a:ext uri="{FF2B5EF4-FFF2-40B4-BE49-F238E27FC236}">
                <a16:creationId xmlns:a16="http://schemas.microsoft.com/office/drawing/2014/main" id="{0BBB6FEB-0C59-4EB0-BF28-8FDEF757E33A}"/>
              </a:ext>
            </a:extLst>
          </p:cNvPr>
          <p:cNvPicPr/>
          <p:nvPr/>
        </p:nvPicPr>
        <p:blipFill rotWithShape="1">
          <a:blip r:embed="rId3"/>
          <a:srcRect l="7073" t="4201" r="2739" b="8533"/>
          <a:stretch/>
        </p:blipFill>
        <p:spPr bwMode="auto">
          <a:xfrm>
            <a:off x="335666" y="474560"/>
            <a:ext cx="6192456" cy="5856791"/>
          </a:xfrm>
          <a:prstGeom prst="rect">
            <a:avLst/>
          </a:prstGeom>
          <a:noFill/>
          <a:ln w="9525">
            <a:noFill/>
            <a:headEnd/>
            <a:tailEnd/>
          </a:ln>
        </p:spPr>
      </p:pic>
      <p:pic>
        <p:nvPicPr>
          <p:cNvPr id="3" name="Picture" descr="Figure 2: Model of honey bee foraging. Flowers advertised by scouts are distributed exponentially (a). These dances are advertised on the dance floor (b) in relation to their profitability, meaning sampling recruits are biased to the more profitable (and closer) resources (c). After visiting advertised resources, recruits also dance for them leading to higher recruitment (d) which overall skews the distribution of distances reported on the entire dance floor (e).">
            <a:extLst>
              <a:ext uri="{FF2B5EF4-FFF2-40B4-BE49-F238E27FC236}">
                <a16:creationId xmlns:a16="http://schemas.microsoft.com/office/drawing/2014/main" id="{8CEA3B4F-48D9-42A2-9896-959732954176}"/>
              </a:ext>
            </a:extLst>
          </p:cNvPr>
          <p:cNvPicPr/>
          <p:nvPr/>
        </p:nvPicPr>
        <p:blipFill rotWithShape="1">
          <a:blip r:embed="rId3"/>
          <a:srcRect l="28117" t="4201" r="32436" b="63807"/>
          <a:stretch/>
        </p:blipFill>
        <p:spPr bwMode="auto">
          <a:xfrm>
            <a:off x="7257326" y="1001209"/>
            <a:ext cx="2708477" cy="2147105"/>
          </a:xfrm>
          <a:prstGeom prst="rect">
            <a:avLst/>
          </a:prstGeom>
          <a:noFill/>
          <a:ln w="9525">
            <a:noFill/>
            <a:headEnd/>
            <a:tailEnd/>
          </a:ln>
        </p:spPr>
      </p:pic>
    </p:spTree>
    <p:extLst>
      <p:ext uri="{BB962C8B-B14F-4D97-AF65-F5344CB8AC3E}">
        <p14:creationId xmlns:p14="http://schemas.microsoft.com/office/powerpoint/2010/main" val="86171870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9784191C-4E37-44DE-BDA1-2C6C8281185E}"/>
              </a:ext>
            </a:extLst>
          </p:cNvPr>
          <p:cNvPicPr>
            <a:picLocks noChangeAspect="1"/>
          </p:cNvPicPr>
          <p:nvPr/>
        </p:nvPicPr>
        <p:blipFill rotWithShape="1">
          <a:blip r:embed="rId2">
            <a:extLst>
              <a:ext uri="{28A0092B-C50C-407E-A947-70E740481C1C}">
                <a14:useLocalDpi xmlns:a14="http://schemas.microsoft.com/office/drawing/2010/main" val="0"/>
              </a:ext>
            </a:extLst>
          </a:blip>
          <a:srcRect l="1083" t="1686" r="63128" b="8569"/>
          <a:stretch/>
        </p:blipFill>
        <p:spPr>
          <a:xfrm>
            <a:off x="401381" y="697375"/>
            <a:ext cx="5035048" cy="5463250"/>
          </a:xfrm>
          <a:prstGeom prst="rect">
            <a:avLst/>
          </a:prstGeom>
        </p:spPr>
      </p:pic>
      <p:sp>
        <p:nvSpPr>
          <p:cNvPr id="8" name="TextBox 7">
            <a:extLst>
              <a:ext uri="{FF2B5EF4-FFF2-40B4-BE49-F238E27FC236}">
                <a16:creationId xmlns:a16="http://schemas.microsoft.com/office/drawing/2014/main" id="{373AF07E-4FA1-4921-8F90-15A0C93C53E8}"/>
              </a:ext>
            </a:extLst>
          </p:cNvPr>
          <p:cNvSpPr txBox="1"/>
          <p:nvPr/>
        </p:nvSpPr>
        <p:spPr>
          <a:xfrm>
            <a:off x="5714221" y="941370"/>
            <a:ext cx="5536371" cy="5632311"/>
          </a:xfrm>
          <a:prstGeom prst="rect">
            <a:avLst/>
          </a:prstGeom>
          <a:noFill/>
        </p:spPr>
        <p:txBody>
          <a:bodyPr wrap="square" rtlCol="0">
            <a:spAutoFit/>
          </a:bodyPr>
          <a:lstStyle/>
          <a:p>
            <a:r>
              <a:rPr lang="en-US" sz="2400" b="1" dirty="0">
                <a:effectLst/>
                <a:ea typeface="Cambria" panose="02040503050406030204" pitchFamily="18" charset="0"/>
                <a:cs typeface="Times New Roman" panose="02020603050405020304" pitchFamily="18" charset="0"/>
              </a:rPr>
              <a:t>Scout (individual) foraging</a:t>
            </a:r>
          </a:p>
          <a:p>
            <a:endParaRPr lang="en-US" sz="2400" dirty="0">
              <a:ea typeface="Cambria" panose="02040503050406030204" pitchFamily="18" charset="0"/>
              <a:cs typeface="Times New Roman" panose="02020603050405020304" pitchFamily="18" charset="0"/>
            </a:endParaRPr>
          </a:p>
          <a:p>
            <a:r>
              <a:rPr lang="en-US" sz="2400" dirty="0">
                <a:effectLst/>
                <a:ea typeface="Cambria" panose="02040503050406030204" pitchFamily="18" charset="0"/>
                <a:cs typeface="Times New Roman" panose="02020603050405020304" pitchFamily="18" charset="0"/>
              </a:rPr>
              <a:t>Scouts leave the hive on a random flight path (white lines) and continue until they encounter a resource (flowers in the figure).</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Different flowers have different qualities (e.g. nectar concentration / abundance)</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Number of dances performed is biased by foraging efficiency</a:t>
            </a:r>
          </a:p>
          <a:p>
            <a:endParaRPr lang="en-US" sz="2400" dirty="0">
              <a:ea typeface="Cambria" panose="02040503050406030204" pitchFamily="18" charset="0"/>
              <a:cs typeface="Times New Roman" panose="02020603050405020304" pitchFamily="18" charset="0"/>
            </a:endParaRPr>
          </a:p>
          <a:p>
            <a:endParaRPr lang="en-GB" sz="2400" dirty="0"/>
          </a:p>
        </p:txBody>
      </p:sp>
    </p:spTree>
    <p:extLst>
      <p:ext uri="{BB962C8B-B14F-4D97-AF65-F5344CB8AC3E}">
        <p14:creationId xmlns:p14="http://schemas.microsoft.com/office/powerpoint/2010/main" val="287945950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9784191C-4E37-44DE-BDA1-2C6C8281185E}"/>
              </a:ext>
            </a:extLst>
          </p:cNvPr>
          <p:cNvPicPr>
            <a:picLocks noChangeAspect="1"/>
          </p:cNvPicPr>
          <p:nvPr/>
        </p:nvPicPr>
        <p:blipFill rotWithShape="1">
          <a:blip r:embed="rId2">
            <a:extLst>
              <a:ext uri="{28A0092B-C50C-407E-A947-70E740481C1C}">
                <a14:useLocalDpi xmlns:a14="http://schemas.microsoft.com/office/drawing/2010/main" val="0"/>
              </a:ext>
            </a:extLst>
          </a:blip>
          <a:srcRect l="37397" t="716" r="25870" b="6629"/>
          <a:stretch/>
        </p:blipFill>
        <p:spPr>
          <a:xfrm>
            <a:off x="277793" y="506270"/>
            <a:ext cx="5347503" cy="5836418"/>
          </a:xfrm>
          <a:prstGeom prst="rect">
            <a:avLst/>
          </a:prstGeom>
        </p:spPr>
      </p:pic>
      <p:sp>
        <p:nvSpPr>
          <p:cNvPr id="7" name="TextBox 6">
            <a:extLst>
              <a:ext uri="{FF2B5EF4-FFF2-40B4-BE49-F238E27FC236}">
                <a16:creationId xmlns:a16="http://schemas.microsoft.com/office/drawing/2014/main" id="{25503D15-2852-444A-9315-FF9E59FE0144}"/>
              </a:ext>
            </a:extLst>
          </p:cNvPr>
          <p:cNvSpPr txBox="1"/>
          <p:nvPr/>
        </p:nvSpPr>
        <p:spPr>
          <a:xfrm>
            <a:off x="5795244" y="1022393"/>
            <a:ext cx="5536371" cy="4893647"/>
          </a:xfrm>
          <a:prstGeom prst="rect">
            <a:avLst/>
          </a:prstGeom>
          <a:noFill/>
        </p:spPr>
        <p:txBody>
          <a:bodyPr wrap="square" rtlCol="0">
            <a:spAutoFit/>
          </a:bodyPr>
          <a:lstStyle/>
          <a:p>
            <a:r>
              <a:rPr lang="en-US" sz="2400" b="1" dirty="0">
                <a:effectLst/>
                <a:ea typeface="Cambria" panose="02040503050406030204" pitchFamily="18" charset="0"/>
                <a:cs typeface="Times New Roman" panose="02020603050405020304" pitchFamily="18" charset="0"/>
              </a:rPr>
              <a:t>Recruits (</a:t>
            </a:r>
            <a:r>
              <a:rPr lang="en-US" sz="2400" b="1" dirty="0">
                <a:ea typeface="Cambria" panose="02040503050406030204" pitchFamily="18" charset="0"/>
                <a:cs typeface="Times New Roman" panose="02020603050405020304" pitchFamily="18" charset="0"/>
              </a:rPr>
              <a:t>dance follower</a:t>
            </a:r>
            <a:r>
              <a:rPr lang="en-US" sz="2400" b="1" dirty="0">
                <a:effectLst/>
                <a:ea typeface="Cambria" panose="02040503050406030204" pitchFamily="18" charset="0"/>
                <a:cs typeface="Times New Roman" panose="02020603050405020304" pitchFamily="18" charset="0"/>
              </a:rPr>
              <a:t>) foraging</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Recruits sample a dance randomly from the dance floor</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Dances for more profitable resources are over represented</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Recruits forage and dance if they judge it profitable</a:t>
            </a:r>
          </a:p>
          <a:p>
            <a:endParaRPr lang="en-US" sz="2400" dirty="0">
              <a:ea typeface="Cambria" panose="02040503050406030204" pitchFamily="18" charset="0"/>
              <a:cs typeface="Times New Roman" panose="02020603050405020304" pitchFamily="18" charset="0"/>
            </a:endParaRPr>
          </a:p>
          <a:p>
            <a:r>
              <a:rPr lang="en-US" sz="2400" dirty="0">
                <a:ea typeface="Cambria" panose="02040503050406030204" pitchFamily="18" charset="0"/>
                <a:cs typeface="Times New Roman" panose="02020603050405020304" pitchFamily="18" charset="0"/>
              </a:rPr>
              <a:t>Process hones in on the best resources</a:t>
            </a:r>
          </a:p>
          <a:p>
            <a:endParaRPr lang="en-GB" sz="2400" dirty="0"/>
          </a:p>
        </p:txBody>
      </p:sp>
    </p:spTree>
    <p:extLst>
      <p:ext uri="{BB962C8B-B14F-4D97-AF65-F5344CB8AC3E}">
        <p14:creationId xmlns:p14="http://schemas.microsoft.com/office/powerpoint/2010/main" val="225289020"/>
      </p:ext>
    </p:extLst>
  </p:cSld>
  <p:clrMapOvr>
    <a:masterClrMapping/>
  </p:clrMapOvr>
  <p:transition spd="med">
    <p:pull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3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3465094" y="605831"/>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Colony level studies show environment influences benefits of  dancing</a:t>
            </a:r>
            <a:endParaRPr lang="en-GB" sz="2400" dirty="0">
              <a:solidFill>
                <a:schemeClr val="tx1"/>
              </a:solidFill>
            </a:endParaRPr>
          </a:p>
        </p:txBody>
      </p:sp>
      <p:pic>
        <p:nvPicPr>
          <p:cNvPr id="7" name="Picture 6">
            <a:extLst>
              <a:ext uri="{FF2B5EF4-FFF2-40B4-BE49-F238E27FC236}">
                <a16:creationId xmlns:a16="http://schemas.microsoft.com/office/drawing/2014/main" id="{6491C5BA-CF57-4521-92AD-990EAF57FEAC}"/>
              </a:ext>
            </a:extLst>
          </p:cNvPr>
          <p:cNvPicPr>
            <a:picLocks noChangeAspect="1"/>
          </p:cNvPicPr>
          <p:nvPr/>
        </p:nvPicPr>
        <p:blipFill rotWithShape="1">
          <a:blip r:embed="rId4"/>
          <a:srcRect l="34860" t="29473" r="18269" b="43973"/>
          <a:stretch/>
        </p:blipFill>
        <p:spPr>
          <a:xfrm>
            <a:off x="6609347" y="780145"/>
            <a:ext cx="5179494" cy="170032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E6C1AB84-2C1D-4AE1-B3F8-1F396D06A5F0}"/>
              </a:ext>
            </a:extLst>
          </p:cNvPr>
          <p:cNvPicPr>
            <a:picLocks noChangeAspect="1"/>
          </p:cNvPicPr>
          <p:nvPr/>
        </p:nvPicPr>
        <p:blipFill rotWithShape="1">
          <a:blip r:embed="rId5"/>
          <a:srcRect l="34153" t="20957" r="24016" b="59422"/>
          <a:stretch/>
        </p:blipFill>
        <p:spPr>
          <a:xfrm>
            <a:off x="6609348" y="4774455"/>
            <a:ext cx="5179494" cy="1345628"/>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2FBF1B14-E1D1-4B50-BC2A-F6AEDE03BB97}"/>
              </a:ext>
            </a:extLst>
          </p:cNvPr>
          <p:cNvPicPr>
            <a:picLocks noChangeAspect="1"/>
          </p:cNvPicPr>
          <p:nvPr/>
        </p:nvPicPr>
        <p:blipFill rotWithShape="1">
          <a:blip r:embed="rId6"/>
          <a:srcRect l="37369" t="21233" r="18943" b="48914"/>
          <a:stretch/>
        </p:blipFill>
        <p:spPr>
          <a:xfrm>
            <a:off x="6609347" y="2702122"/>
            <a:ext cx="5179494" cy="1808448"/>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02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B8D844FF-64FC-49E5-93BD-A675F97E1EDA}"/>
              </a:ext>
            </a:extLst>
          </p:cNvPr>
          <p:cNvPicPr>
            <a:picLocks noChangeAspect="1"/>
          </p:cNvPicPr>
          <p:nvPr/>
        </p:nvPicPr>
        <p:blipFill rotWithShape="1">
          <a:blip r:embed="rId3">
            <a:extLst>
              <a:ext uri="{28A0092B-C50C-407E-A947-70E740481C1C}">
                <a14:useLocalDpi xmlns:a14="http://schemas.microsoft.com/office/drawing/2010/main" val="0"/>
              </a:ext>
            </a:extLst>
          </a:blip>
          <a:srcRect l="74025" t="3384" r="682" b="53442"/>
          <a:stretch/>
        </p:blipFill>
        <p:spPr>
          <a:xfrm>
            <a:off x="459315" y="543471"/>
            <a:ext cx="5313977" cy="4319994"/>
          </a:xfrm>
          <a:prstGeom prst="rect">
            <a:avLst/>
          </a:prstGeom>
        </p:spPr>
      </p:pic>
      <p:cxnSp>
        <p:nvCxnSpPr>
          <p:cNvPr id="15" name="Straight Connector 14">
            <a:extLst>
              <a:ext uri="{FF2B5EF4-FFF2-40B4-BE49-F238E27FC236}">
                <a16:creationId xmlns:a16="http://schemas.microsoft.com/office/drawing/2014/main" id="{6A8C836E-1489-4144-9FCB-073A37EF2541}"/>
              </a:ext>
            </a:extLst>
          </p:cNvPr>
          <p:cNvCxnSpPr>
            <a:cxnSpLocks/>
          </p:cNvCxnSpPr>
          <p:nvPr/>
        </p:nvCxnSpPr>
        <p:spPr>
          <a:xfrm>
            <a:off x="1643058" y="1506637"/>
            <a:ext cx="3887165" cy="2046791"/>
          </a:xfrm>
          <a:prstGeom prst="line">
            <a:avLst/>
          </a:prstGeom>
          <a:ln w="19050">
            <a:solidFill>
              <a:srgbClr val="FF0000"/>
            </a:solidFill>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FF5150AC-A41E-4D3F-A612-8033D479E3B3}"/>
              </a:ext>
            </a:extLst>
          </p:cNvPr>
          <p:cNvSpPr txBox="1"/>
          <p:nvPr/>
        </p:nvSpPr>
        <p:spPr>
          <a:xfrm>
            <a:off x="607227" y="5130932"/>
            <a:ext cx="11401251" cy="830997"/>
          </a:xfrm>
          <a:prstGeom prst="rect">
            <a:avLst/>
          </a:prstGeom>
          <a:noFill/>
        </p:spPr>
        <p:txBody>
          <a:bodyPr wrap="square" rtlCol="0">
            <a:spAutoFit/>
          </a:bodyPr>
          <a:lstStyle/>
          <a:p>
            <a:r>
              <a:rPr lang="en-US" sz="2400" dirty="0">
                <a:effectLst/>
                <a:ea typeface="Cambria" panose="02040503050406030204" pitchFamily="18" charset="0"/>
                <a:cs typeface="Times New Roman" panose="02020603050405020304" pitchFamily="18" charset="0"/>
              </a:rPr>
              <a:t>Log inverse frequency distribution of foraging distances reported by scouts (C) and recruits (D). </a:t>
            </a:r>
            <a:endParaRPr lang="en-GB" sz="2400" dirty="0"/>
          </a:p>
        </p:txBody>
      </p:sp>
      <p:grpSp>
        <p:nvGrpSpPr>
          <p:cNvPr id="29" name="Group 28">
            <a:extLst>
              <a:ext uri="{FF2B5EF4-FFF2-40B4-BE49-F238E27FC236}">
                <a16:creationId xmlns:a16="http://schemas.microsoft.com/office/drawing/2014/main" id="{6CB9B111-FD84-4BD1-B3E3-6DFD3AD71725}"/>
              </a:ext>
            </a:extLst>
          </p:cNvPr>
          <p:cNvGrpSpPr/>
          <p:nvPr/>
        </p:nvGrpSpPr>
        <p:grpSpPr>
          <a:xfrm>
            <a:off x="6307853" y="543471"/>
            <a:ext cx="5174233" cy="4500199"/>
            <a:chOff x="6307853" y="865206"/>
            <a:chExt cx="5137033" cy="4178464"/>
          </a:xfrm>
        </p:grpSpPr>
        <p:pic>
          <p:nvPicPr>
            <p:cNvPr id="13" name="Picture 12" descr="Map&#10;&#10;Description automatically generated">
              <a:extLst>
                <a:ext uri="{FF2B5EF4-FFF2-40B4-BE49-F238E27FC236}">
                  <a16:creationId xmlns:a16="http://schemas.microsoft.com/office/drawing/2014/main" id="{E65326CD-A190-4860-A154-0155A2D4A797}"/>
                </a:ext>
              </a:extLst>
            </p:cNvPr>
            <p:cNvPicPr>
              <a:picLocks noChangeAspect="1"/>
            </p:cNvPicPr>
            <p:nvPr/>
          </p:nvPicPr>
          <p:blipFill rotWithShape="1">
            <a:blip r:embed="rId3">
              <a:extLst>
                <a:ext uri="{28A0092B-C50C-407E-A947-70E740481C1C}">
                  <a14:useLocalDpi xmlns:a14="http://schemas.microsoft.com/office/drawing/2010/main" val="0"/>
                </a:ext>
              </a:extLst>
            </a:blip>
            <a:srcRect l="74865" t="46558" r="682" b="11723"/>
            <a:stretch/>
          </p:blipFill>
          <p:spPr>
            <a:xfrm>
              <a:off x="6307853" y="865206"/>
              <a:ext cx="5137033" cy="4178464"/>
            </a:xfrm>
            <a:prstGeom prst="rect">
              <a:avLst/>
            </a:prstGeom>
          </p:spPr>
        </p:pic>
        <p:sp>
          <p:nvSpPr>
            <p:cNvPr id="28" name="Freeform: Shape 27">
              <a:extLst>
                <a:ext uri="{FF2B5EF4-FFF2-40B4-BE49-F238E27FC236}">
                  <a16:creationId xmlns:a16="http://schemas.microsoft.com/office/drawing/2014/main" id="{A0A32618-0B76-48E7-9B3F-27EBF5E70E6A}"/>
                </a:ext>
              </a:extLst>
            </p:cNvPr>
            <p:cNvSpPr/>
            <p:nvPr/>
          </p:nvSpPr>
          <p:spPr>
            <a:xfrm>
              <a:off x="7315200" y="1562582"/>
              <a:ext cx="2754775" cy="2720051"/>
            </a:xfrm>
            <a:custGeom>
              <a:avLst/>
              <a:gdLst>
                <a:gd name="connsiteX0" fmla="*/ 0 w 2754775"/>
                <a:gd name="connsiteY0" fmla="*/ 0 h 2720051"/>
                <a:gd name="connsiteX1" fmla="*/ 1747777 w 2754775"/>
                <a:gd name="connsiteY1" fmla="*/ 868102 h 2720051"/>
                <a:gd name="connsiteX2" fmla="*/ 2754775 w 2754775"/>
                <a:gd name="connsiteY2" fmla="*/ 2720051 h 2720051"/>
              </a:gdLst>
              <a:ahLst/>
              <a:cxnLst>
                <a:cxn ang="0">
                  <a:pos x="connsiteX0" y="connsiteY0"/>
                </a:cxn>
                <a:cxn ang="0">
                  <a:pos x="connsiteX1" y="connsiteY1"/>
                </a:cxn>
                <a:cxn ang="0">
                  <a:pos x="connsiteX2" y="connsiteY2"/>
                </a:cxn>
              </a:cxnLst>
              <a:rect l="l" t="t" r="r" b="b"/>
              <a:pathLst>
                <a:path w="2754775" h="2720051">
                  <a:moveTo>
                    <a:pt x="0" y="0"/>
                  </a:moveTo>
                  <a:cubicBezTo>
                    <a:pt x="644324" y="207380"/>
                    <a:pt x="1288648" y="414760"/>
                    <a:pt x="1747777" y="868102"/>
                  </a:cubicBezTo>
                  <a:cubicBezTo>
                    <a:pt x="2206906" y="1321444"/>
                    <a:pt x="2480840" y="2020747"/>
                    <a:pt x="2754775" y="2720051"/>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 name="Group 29">
            <a:extLst>
              <a:ext uri="{FF2B5EF4-FFF2-40B4-BE49-F238E27FC236}">
                <a16:creationId xmlns:a16="http://schemas.microsoft.com/office/drawing/2014/main" id="{8BEC2559-2988-44E2-A40A-5A30445D5A58}"/>
              </a:ext>
            </a:extLst>
          </p:cNvPr>
          <p:cNvGrpSpPr/>
          <p:nvPr/>
        </p:nvGrpSpPr>
        <p:grpSpPr>
          <a:xfrm rot="587570">
            <a:off x="3660494" y="869498"/>
            <a:ext cx="1535716" cy="1507705"/>
            <a:chOff x="6755116" y="530338"/>
            <a:chExt cx="4564041" cy="4930952"/>
          </a:xfrm>
        </p:grpSpPr>
        <p:pic>
          <p:nvPicPr>
            <p:cNvPr id="31" name="Graphic 30" descr="Single gear outline">
              <a:extLst>
                <a:ext uri="{FF2B5EF4-FFF2-40B4-BE49-F238E27FC236}">
                  <a16:creationId xmlns:a16="http://schemas.microsoft.com/office/drawing/2014/main" id="{48925D4E-F4CA-485E-83BD-CF630B878D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32" name="Graphic 31" descr="Bee outline">
              <a:extLst>
                <a:ext uri="{FF2B5EF4-FFF2-40B4-BE49-F238E27FC236}">
                  <a16:creationId xmlns:a16="http://schemas.microsoft.com/office/drawing/2014/main" id="{83BBD303-C5F9-46D4-9849-8235F2807C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97839" y="2040471"/>
              <a:ext cx="1791413" cy="1791413"/>
            </a:xfrm>
            <a:prstGeom prst="rect">
              <a:avLst/>
            </a:prstGeom>
          </p:spPr>
        </p:pic>
        <p:pic>
          <p:nvPicPr>
            <p:cNvPr id="33" name="Graphic 32" descr="Single gear outline">
              <a:extLst>
                <a:ext uri="{FF2B5EF4-FFF2-40B4-BE49-F238E27FC236}">
                  <a16:creationId xmlns:a16="http://schemas.microsoft.com/office/drawing/2014/main" id="{76528C1C-7411-4AB7-A475-D71058F50F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34" name="Graphic 33" descr="Bee outline">
              <a:extLst>
                <a:ext uri="{FF2B5EF4-FFF2-40B4-BE49-F238E27FC236}">
                  <a16:creationId xmlns:a16="http://schemas.microsoft.com/office/drawing/2014/main" id="{0995B8E5-D8AE-4369-AA54-5C57CB6A23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6846">
              <a:off x="8988678" y="1362719"/>
              <a:ext cx="1791413" cy="1791413"/>
            </a:xfrm>
            <a:prstGeom prst="rect">
              <a:avLst/>
            </a:prstGeom>
          </p:spPr>
        </p:pic>
        <p:pic>
          <p:nvPicPr>
            <p:cNvPr id="35" name="Graphic 34" descr="Single gear outline">
              <a:extLst>
                <a:ext uri="{FF2B5EF4-FFF2-40B4-BE49-F238E27FC236}">
                  <a16:creationId xmlns:a16="http://schemas.microsoft.com/office/drawing/2014/main" id="{407137BB-8DEA-4C52-942B-B11F7B0A7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36" name="Graphic 35" descr="Bee outline">
              <a:extLst>
                <a:ext uri="{FF2B5EF4-FFF2-40B4-BE49-F238E27FC236}">
                  <a16:creationId xmlns:a16="http://schemas.microsoft.com/office/drawing/2014/main" id="{7C494C05-F05E-4CFE-B0D8-936F2FBC3C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32442">
              <a:off x="8976781" y="2718574"/>
              <a:ext cx="1791413" cy="1791413"/>
            </a:xfrm>
            <a:prstGeom prst="rect">
              <a:avLst/>
            </a:prstGeom>
          </p:spPr>
        </p:pic>
      </p:grpSp>
      <p:grpSp>
        <p:nvGrpSpPr>
          <p:cNvPr id="37" name="Group 36">
            <a:extLst>
              <a:ext uri="{FF2B5EF4-FFF2-40B4-BE49-F238E27FC236}">
                <a16:creationId xmlns:a16="http://schemas.microsoft.com/office/drawing/2014/main" id="{5B86BC7B-6A02-4F38-8385-4D4E60FAF3D8}"/>
              </a:ext>
            </a:extLst>
          </p:cNvPr>
          <p:cNvGrpSpPr/>
          <p:nvPr/>
        </p:nvGrpSpPr>
        <p:grpSpPr>
          <a:xfrm>
            <a:off x="9654414" y="1035185"/>
            <a:ext cx="1608600" cy="1349540"/>
            <a:chOff x="898370" y="1993647"/>
            <a:chExt cx="5082792" cy="4288394"/>
          </a:xfrm>
        </p:grpSpPr>
        <p:pic>
          <p:nvPicPr>
            <p:cNvPr id="38" name="Graphic 37" descr="Single gear outline">
              <a:extLst>
                <a:ext uri="{FF2B5EF4-FFF2-40B4-BE49-F238E27FC236}">
                  <a16:creationId xmlns:a16="http://schemas.microsoft.com/office/drawing/2014/main" id="{CDC6E85C-2DF4-465E-86BB-FD85379CB9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39" name="Graphic 38" descr="Single gear outline">
              <a:extLst>
                <a:ext uri="{FF2B5EF4-FFF2-40B4-BE49-F238E27FC236}">
                  <a16:creationId xmlns:a16="http://schemas.microsoft.com/office/drawing/2014/main" id="{8C46E4CF-092C-492B-ADD0-43011E0E40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40" name="Graphic 39" descr="Single gear outline">
              <a:extLst>
                <a:ext uri="{FF2B5EF4-FFF2-40B4-BE49-F238E27FC236}">
                  <a16:creationId xmlns:a16="http://schemas.microsoft.com/office/drawing/2014/main" id="{48A2C41D-9C44-4D04-8195-FE02239557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41" name="Graphic 40" descr="Bee outline">
              <a:extLst>
                <a:ext uri="{FF2B5EF4-FFF2-40B4-BE49-F238E27FC236}">
                  <a16:creationId xmlns:a16="http://schemas.microsoft.com/office/drawing/2014/main" id="{D44D6A93-DB8B-45A8-B28F-14782AC287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01263">
              <a:off x="4189749" y="2541587"/>
              <a:ext cx="1791413" cy="1791413"/>
            </a:xfrm>
            <a:prstGeom prst="rect">
              <a:avLst/>
            </a:prstGeom>
          </p:spPr>
        </p:pic>
        <p:pic>
          <p:nvPicPr>
            <p:cNvPr id="42" name="Graphic 41" descr="Bee outline">
              <a:extLst>
                <a:ext uri="{FF2B5EF4-FFF2-40B4-BE49-F238E27FC236}">
                  <a16:creationId xmlns:a16="http://schemas.microsoft.com/office/drawing/2014/main" id="{294F239C-66BB-4223-8919-5EA5A51937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7206">
              <a:off x="2102429" y="4490628"/>
              <a:ext cx="1791413" cy="1791413"/>
            </a:xfrm>
            <a:prstGeom prst="rect">
              <a:avLst/>
            </a:prstGeom>
          </p:spPr>
        </p:pic>
        <p:pic>
          <p:nvPicPr>
            <p:cNvPr id="43" name="Graphic 42" descr="Bee outline">
              <a:extLst>
                <a:ext uri="{FF2B5EF4-FFF2-40B4-BE49-F238E27FC236}">
                  <a16:creationId xmlns:a16="http://schemas.microsoft.com/office/drawing/2014/main" id="{C2A02286-8E43-43A5-8A0A-728FAE2FCE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31286">
              <a:off x="898370" y="1993647"/>
              <a:ext cx="1791413" cy="1791413"/>
            </a:xfrm>
            <a:prstGeom prst="rect">
              <a:avLst/>
            </a:prstGeom>
          </p:spPr>
        </p:pic>
      </p:grpSp>
    </p:spTree>
    <p:extLst>
      <p:ext uri="{BB962C8B-B14F-4D97-AF65-F5344CB8AC3E}">
        <p14:creationId xmlns:p14="http://schemas.microsoft.com/office/powerpoint/2010/main" val="170397235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08AD-C82E-4B31-ABE0-5923C18D2206}"/>
              </a:ext>
            </a:extLst>
          </p:cNvPr>
          <p:cNvSpPr>
            <a:spLocks noGrp="1"/>
          </p:cNvSpPr>
          <p:nvPr>
            <p:ph type="title"/>
          </p:nvPr>
        </p:nvSpPr>
        <p:spPr>
          <a:xfrm>
            <a:off x="7859944" y="120610"/>
            <a:ext cx="3707661" cy="1395106"/>
          </a:xfrm>
        </p:spPr>
        <p:txBody>
          <a:bodyPr/>
          <a:lstStyle/>
          <a:p>
            <a:r>
              <a:rPr lang="en-US" sz="3600" b="1" dirty="0"/>
              <a:t>Agri-rural</a:t>
            </a:r>
            <a:endParaRPr lang="en-GB" sz="3600" b="1" dirty="0"/>
          </a:p>
        </p:txBody>
      </p:sp>
      <p:pic>
        <p:nvPicPr>
          <p:cNvPr id="1026" name="Picture 2" descr="UK woodlands &amp;#39;at crisis point&amp;#39; amid wildlife decline - BBC News">
            <a:extLst>
              <a:ext uri="{FF2B5EF4-FFF2-40B4-BE49-F238E27FC236}">
                <a16:creationId xmlns:a16="http://schemas.microsoft.com/office/drawing/2014/main" id="{8386E456-5C66-451F-AE29-70BA29560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0110" y="3942919"/>
            <a:ext cx="1872274" cy="170535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Preserves | Natural Land Institute">
            <a:extLst>
              <a:ext uri="{FF2B5EF4-FFF2-40B4-BE49-F238E27FC236}">
                <a16:creationId xmlns:a16="http://schemas.microsoft.com/office/drawing/2014/main" id="{114B0111-C124-49D8-B1DB-DB6C69E5C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861" y="717876"/>
            <a:ext cx="1518266" cy="1468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Green Space Management | Open space assessments | GIS Mapping">
            <a:extLst>
              <a:ext uri="{FF2B5EF4-FFF2-40B4-BE49-F238E27FC236}">
                <a16:creationId xmlns:a16="http://schemas.microsoft.com/office/drawing/2014/main" id="{C5DB35E2-8DB8-4A9A-922A-B91E9B999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9997" y="3115616"/>
            <a:ext cx="1781020" cy="163878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Innovations in arable farming – towards sustainable systems">
            <a:extLst>
              <a:ext uri="{FF2B5EF4-FFF2-40B4-BE49-F238E27FC236}">
                <a16:creationId xmlns:a16="http://schemas.microsoft.com/office/drawing/2014/main" id="{65209CC3-9FD7-4FD0-8713-0AADA655D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564" y="1209729"/>
            <a:ext cx="1690129" cy="1593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4" name="Picture 10" descr="What to Look for in Pasture Seed - Industry Today %">
            <a:extLst>
              <a:ext uri="{FF2B5EF4-FFF2-40B4-BE49-F238E27FC236}">
                <a16:creationId xmlns:a16="http://schemas.microsoft.com/office/drawing/2014/main" id="{A8228D7B-3224-4705-A881-C3EB491113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9014" y="2139376"/>
            <a:ext cx="1783370" cy="170535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F773E8A-CDD7-4124-BC0F-2C022CCBC7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0980" y="2229854"/>
            <a:ext cx="1781020" cy="158412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8" name="Picture 14" descr="Oilseed rape area to shrink as growers weigh up alternatives - Farmers  Weekly">
            <a:extLst>
              <a:ext uri="{FF2B5EF4-FFF2-40B4-BE49-F238E27FC236}">
                <a16:creationId xmlns:a16="http://schemas.microsoft.com/office/drawing/2014/main" id="{DF5CAD62-EAB5-4C59-AE6B-3D930958C7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0141" y="4305485"/>
            <a:ext cx="1935706" cy="162623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0" name="Picture 16" descr="The Most Beautiful Villages in the UK">
            <a:extLst>
              <a:ext uri="{FF2B5EF4-FFF2-40B4-BE49-F238E27FC236}">
                <a16:creationId xmlns:a16="http://schemas.microsoft.com/office/drawing/2014/main" id="{A59A3FF9-3AFE-4F02-AF9E-56CD4E297F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7476" y="1397117"/>
            <a:ext cx="1708412" cy="156507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2" name="Picture 18" descr="Bank reinforcement with plastic grid • geoPRODUCT | River bank, Pond, River">
            <a:extLst>
              <a:ext uri="{FF2B5EF4-FFF2-40B4-BE49-F238E27FC236}">
                <a16:creationId xmlns:a16="http://schemas.microsoft.com/office/drawing/2014/main" id="{045DACE0-9844-470D-96D1-34094F6E18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10915" y="2962188"/>
            <a:ext cx="1600035" cy="158810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B7B6C180-0BCB-4F70-BB07-899090DD14BF}"/>
              </a:ext>
            </a:extLst>
          </p:cNvPr>
          <p:cNvSpPr txBox="1">
            <a:spLocks/>
          </p:cNvSpPr>
          <p:nvPr/>
        </p:nvSpPr>
        <p:spPr>
          <a:xfrm>
            <a:off x="1803779" y="120610"/>
            <a:ext cx="3707661" cy="1395106"/>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3600" b="1" dirty="0"/>
              <a:t>Urban</a:t>
            </a:r>
            <a:endParaRPr lang="en-GB" sz="3600" b="1" dirty="0"/>
          </a:p>
        </p:txBody>
      </p:sp>
      <p:pic>
        <p:nvPicPr>
          <p:cNvPr id="1046" name="Picture 22">
            <a:extLst>
              <a:ext uri="{FF2B5EF4-FFF2-40B4-BE49-F238E27FC236}">
                <a16:creationId xmlns:a16="http://schemas.microsoft.com/office/drawing/2014/main" id="{E4A7AD5B-7B86-4DF0-8732-C114293786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903" y="874287"/>
            <a:ext cx="1746332" cy="163973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09CD5EBB-D862-4216-BA3A-99D621B04E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6079" y="4171078"/>
            <a:ext cx="1795729" cy="153505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260D88A4-6DA1-4859-AB1A-5D78AFD7B4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11415" y="4894213"/>
            <a:ext cx="1673650" cy="135984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091195EB-49E9-49CE-8FAE-223A27D205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50404" y="4129028"/>
            <a:ext cx="1812163" cy="1362434"/>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C1E2CB32-3C80-4E42-AC3D-3BA2CB05E2F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96357" y="1725130"/>
            <a:ext cx="1788708" cy="1542569"/>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56" name="Picture 32" descr="Crossrail, London - Railway Technology">
            <a:extLst>
              <a:ext uri="{FF2B5EF4-FFF2-40B4-BE49-F238E27FC236}">
                <a16:creationId xmlns:a16="http://schemas.microsoft.com/office/drawing/2014/main" id="{60A8A44E-8B52-47A8-B8F9-82E345A711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45661" y="3321460"/>
            <a:ext cx="1784518" cy="1503846"/>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4" name="Picture 2" descr="UK woodlands &amp;#39;at crisis point&amp;#39; amid wildlife decline - BBC News">
            <a:extLst>
              <a:ext uri="{FF2B5EF4-FFF2-40B4-BE49-F238E27FC236}">
                <a16:creationId xmlns:a16="http://schemas.microsoft.com/office/drawing/2014/main" id="{D5CA7A91-3D14-45EA-BFC4-8AF602612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15" y="2580182"/>
            <a:ext cx="1788708" cy="1521989"/>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5D3564A-F1AF-4524-AD5C-91ADDA0E99D5}"/>
              </a:ext>
            </a:extLst>
          </p:cNvPr>
          <p:cNvCxnSpPr/>
          <p:nvPr/>
        </p:nvCxnSpPr>
        <p:spPr>
          <a:xfrm>
            <a:off x="6165801" y="812890"/>
            <a:ext cx="0" cy="5469846"/>
          </a:xfrm>
          <a:prstGeom prst="line">
            <a:avLst/>
          </a:prstGeom>
          <a:ln w="38100"/>
        </p:spPr>
        <p:style>
          <a:lnRef idx="1">
            <a:schemeClr val="dk1"/>
          </a:lnRef>
          <a:fillRef idx="0">
            <a:schemeClr val="dk1"/>
          </a:fillRef>
          <a:effectRef idx="0">
            <a:schemeClr val="dk1"/>
          </a:effectRef>
          <a:fontRef idx="minor">
            <a:schemeClr val="tx1"/>
          </a:fontRef>
        </p:style>
      </p:cxnSp>
      <p:pic>
        <p:nvPicPr>
          <p:cNvPr id="1058" name="Picture 34" descr="Best parks in London - Lonely Planet">
            <a:extLst>
              <a:ext uri="{FF2B5EF4-FFF2-40B4-BE49-F238E27FC236}">
                <a16:creationId xmlns:a16="http://schemas.microsoft.com/office/drawing/2014/main" id="{AB09FB7F-95F3-4DA5-A0FF-6CE3E119E1D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8016" y="2496414"/>
            <a:ext cx="1827070" cy="1521988"/>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60" name="Picture 36" descr="Many are still on the waiting list for allotments in Edinburgh | The  Edinburgh Reporter">
            <a:extLst>
              <a:ext uri="{FF2B5EF4-FFF2-40B4-BE49-F238E27FC236}">
                <a16:creationId xmlns:a16="http://schemas.microsoft.com/office/drawing/2014/main" id="{74421630-D443-4120-AADB-1DDA33BE196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44761" y="3277817"/>
            <a:ext cx="1447918" cy="1447470"/>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62" name="Picture 38" descr="The UK's cemetery crisis - Global Times">
            <a:extLst>
              <a:ext uri="{FF2B5EF4-FFF2-40B4-BE49-F238E27FC236}">
                <a16:creationId xmlns:a16="http://schemas.microsoft.com/office/drawing/2014/main" id="{C3471D79-FC21-404E-B4DC-4E690FA105B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98016" y="1030846"/>
            <a:ext cx="1827070" cy="1388568"/>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64850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173CD10-6206-462F-A1CC-EC1B8B3BAD89}"/>
              </a:ext>
            </a:extLst>
          </p:cNvPr>
          <p:cNvGrpSpPr/>
          <p:nvPr/>
        </p:nvGrpSpPr>
        <p:grpSpPr>
          <a:xfrm rot="18860278">
            <a:off x="7623460" y="1371890"/>
            <a:ext cx="2589889" cy="2256921"/>
            <a:chOff x="898370" y="1993647"/>
            <a:chExt cx="5082792" cy="4288436"/>
          </a:xfrm>
        </p:grpSpPr>
        <p:pic>
          <p:nvPicPr>
            <p:cNvPr id="15" name="Graphic 14" descr="Single gear outline">
              <a:extLst>
                <a:ext uri="{FF2B5EF4-FFF2-40B4-BE49-F238E27FC236}">
                  <a16:creationId xmlns:a16="http://schemas.microsoft.com/office/drawing/2014/main" id="{7D3B25E1-955E-4D28-A24D-4622407A4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7211" y="3506756"/>
              <a:ext cx="1479355" cy="1479355"/>
            </a:xfrm>
            <a:prstGeom prst="rect">
              <a:avLst/>
            </a:prstGeom>
          </p:spPr>
        </p:pic>
        <p:pic>
          <p:nvPicPr>
            <p:cNvPr id="16" name="Graphic 15" descr="Single gear outline">
              <a:extLst>
                <a:ext uri="{FF2B5EF4-FFF2-40B4-BE49-F238E27FC236}">
                  <a16:creationId xmlns:a16="http://schemas.microsoft.com/office/drawing/2014/main" id="{EE43669C-051C-4673-9492-144606C312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563746" y="3706866"/>
              <a:ext cx="1479355" cy="1479355"/>
            </a:xfrm>
            <a:prstGeom prst="rect">
              <a:avLst/>
            </a:prstGeom>
          </p:spPr>
        </p:pic>
        <p:pic>
          <p:nvPicPr>
            <p:cNvPr id="17" name="Graphic 16" descr="Single gear outline">
              <a:extLst>
                <a:ext uri="{FF2B5EF4-FFF2-40B4-BE49-F238E27FC236}">
                  <a16:creationId xmlns:a16="http://schemas.microsoft.com/office/drawing/2014/main" id="{CA843C69-CD88-4620-BE31-B8E252908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651646" y="3304398"/>
              <a:ext cx="1479355" cy="1479355"/>
            </a:xfrm>
            <a:prstGeom prst="rect">
              <a:avLst/>
            </a:prstGeom>
          </p:spPr>
        </p:pic>
        <p:pic>
          <p:nvPicPr>
            <p:cNvPr id="18" name="Graphic 17" descr="Bee outline">
              <a:extLst>
                <a:ext uri="{FF2B5EF4-FFF2-40B4-BE49-F238E27FC236}">
                  <a16:creationId xmlns:a16="http://schemas.microsoft.com/office/drawing/2014/main" id="{71464DE0-EC2D-4E63-8E6D-722FE61333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4189749" y="2541587"/>
              <a:ext cx="1791413" cy="1791413"/>
            </a:xfrm>
            <a:prstGeom prst="rect">
              <a:avLst/>
            </a:prstGeom>
          </p:spPr>
        </p:pic>
        <p:pic>
          <p:nvPicPr>
            <p:cNvPr id="19" name="Graphic 18" descr="Bee outline">
              <a:extLst>
                <a:ext uri="{FF2B5EF4-FFF2-40B4-BE49-F238E27FC236}">
                  <a16:creationId xmlns:a16="http://schemas.microsoft.com/office/drawing/2014/main" id="{D1E1F59F-A046-464B-9A4E-8E1FD747CF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2102729" y="4490670"/>
              <a:ext cx="1791413" cy="1791413"/>
            </a:xfrm>
            <a:prstGeom prst="rect">
              <a:avLst/>
            </a:prstGeom>
          </p:spPr>
        </p:pic>
        <p:pic>
          <p:nvPicPr>
            <p:cNvPr id="20" name="Graphic 19" descr="Bee outline">
              <a:extLst>
                <a:ext uri="{FF2B5EF4-FFF2-40B4-BE49-F238E27FC236}">
                  <a16:creationId xmlns:a16="http://schemas.microsoft.com/office/drawing/2014/main" id="{3557C0BE-2F68-43F1-8506-EEC73D1103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898370" y="1993647"/>
              <a:ext cx="1791413" cy="1791413"/>
            </a:xfrm>
            <a:prstGeom prst="rect">
              <a:avLst/>
            </a:prstGeom>
          </p:spPr>
        </p:pic>
      </p:grpSp>
      <p:pic>
        <p:nvPicPr>
          <p:cNvPr id="22" name="Graphic 21" descr="Bee outline">
            <a:extLst>
              <a:ext uri="{FF2B5EF4-FFF2-40B4-BE49-F238E27FC236}">
                <a16:creationId xmlns:a16="http://schemas.microsoft.com/office/drawing/2014/main" id="{5DA5CDEC-B986-4C64-AF05-9214F1263F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760718" y="524465"/>
            <a:ext cx="765181" cy="775903"/>
          </a:xfrm>
          <a:prstGeom prst="rect">
            <a:avLst/>
          </a:prstGeom>
        </p:spPr>
      </p:pic>
      <p:pic>
        <p:nvPicPr>
          <p:cNvPr id="30" name="Graphic 29" descr="Question Mark with solid fill">
            <a:extLst>
              <a:ext uri="{FF2B5EF4-FFF2-40B4-BE49-F238E27FC236}">
                <a16:creationId xmlns:a16="http://schemas.microsoft.com/office/drawing/2014/main" id="{BB74AAA8-AE8A-4269-B386-4F946AD88B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1767" y="1596370"/>
            <a:ext cx="1215475" cy="1366591"/>
          </a:xfrm>
          <a:prstGeom prst="rect">
            <a:avLst/>
          </a:prstGeom>
        </p:spPr>
      </p:pic>
      <p:sp>
        <p:nvSpPr>
          <p:cNvPr id="41" name="TextBox 40">
            <a:extLst>
              <a:ext uri="{FF2B5EF4-FFF2-40B4-BE49-F238E27FC236}">
                <a16:creationId xmlns:a16="http://schemas.microsoft.com/office/drawing/2014/main" id="{1831C6B0-3230-4CB0-9E56-32DF0DA0F087}"/>
              </a:ext>
            </a:extLst>
          </p:cNvPr>
          <p:cNvSpPr txBox="1"/>
          <p:nvPr/>
        </p:nvSpPr>
        <p:spPr>
          <a:xfrm>
            <a:off x="1600610" y="579232"/>
            <a:ext cx="3295400" cy="584775"/>
          </a:xfrm>
          <a:prstGeom prst="rect">
            <a:avLst/>
          </a:prstGeom>
          <a:noFill/>
        </p:spPr>
        <p:txBody>
          <a:bodyPr wrap="square" rtlCol="0">
            <a:spAutoFit/>
          </a:bodyPr>
          <a:lstStyle/>
          <a:p>
            <a:r>
              <a:rPr lang="en-US" dirty="0" err="1"/>
              <a:t>Prioritise</a:t>
            </a:r>
            <a:r>
              <a:rPr lang="en-US" dirty="0"/>
              <a:t> </a:t>
            </a:r>
            <a:r>
              <a:rPr lang="en-US" b="1" dirty="0"/>
              <a:t>personal</a:t>
            </a:r>
            <a:r>
              <a:rPr lang="en-US" dirty="0"/>
              <a:t> information</a:t>
            </a:r>
          </a:p>
          <a:p>
            <a:pPr algn="ctr"/>
            <a:r>
              <a:rPr lang="en-US" sz="1400" dirty="0"/>
              <a:t>(Act like a scout)</a:t>
            </a:r>
            <a:endParaRPr lang="en-GB" sz="1400" dirty="0"/>
          </a:p>
        </p:txBody>
      </p:sp>
      <p:sp>
        <p:nvSpPr>
          <p:cNvPr id="42" name="TextBox 41">
            <a:extLst>
              <a:ext uri="{FF2B5EF4-FFF2-40B4-BE49-F238E27FC236}">
                <a16:creationId xmlns:a16="http://schemas.microsoft.com/office/drawing/2014/main" id="{D67F37B4-68F5-44E0-B229-B602C48067A7}"/>
              </a:ext>
            </a:extLst>
          </p:cNvPr>
          <p:cNvSpPr txBox="1"/>
          <p:nvPr/>
        </p:nvSpPr>
        <p:spPr>
          <a:xfrm>
            <a:off x="7416847" y="565470"/>
            <a:ext cx="3003117" cy="584775"/>
          </a:xfrm>
          <a:prstGeom prst="rect">
            <a:avLst/>
          </a:prstGeom>
          <a:noFill/>
        </p:spPr>
        <p:txBody>
          <a:bodyPr wrap="square" rtlCol="0">
            <a:spAutoFit/>
          </a:bodyPr>
          <a:lstStyle/>
          <a:p>
            <a:r>
              <a:rPr lang="en-US" dirty="0" err="1"/>
              <a:t>Prioritise</a:t>
            </a:r>
            <a:r>
              <a:rPr lang="en-US" dirty="0"/>
              <a:t> </a:t>
            </a:r>
            <a:r>
              <a:rPr lang="en-US" b="1" dirty="0"/>
              <a:t>Social</a:t>
            </a:r>
            <a:r>
              <a:rPr lang="en-US" dirty="0"/>
              <a:t> information</a:t>
            </a:r>
          </a:p>
          <a:p>
            <a:pPr algn="ctr"/>
            <a:r>
              <a:rPr lang="en-US" sz="1400" dirty="0"/>
              <a:t>(Act like a recruit)</a:t>
            </a:r>
            <a:endParaRPr lang="en-GB" sz="1400" dirty="0"/>
          </a:p>
        </p:txBody>
      </p:sp>
      <p:cxnSp>
        <p:nvCxnSpPr>
          <p:cNvPr id="48" name="Straight Arrow Connector 47">
            <a:extLst>
              <a:ext uri="{FF2B5EF4-FFF2-40B4-BE49-F238E27FC236}">
                <a16:creationId xmlns:a16="http://schemas.microsoft.com/office/drawing/2014/main" id="{83D6F0BC-A5FE-4DE3-B5E6-AF95C97BEFE0}"/>
              </a:ext>
            </a:extLst>
          </p:cNvPr>
          <p:cNvCxnSpPr>
            <a:cxnSpLocks/>
          </p:cNvCxnSpPr>
          <p:nvPr/>
        </p:nvCxnSpPr>
        <p:spPr>
          <a:xfrm flipH="1">
            <a:off x="3812844" y="1174059"/>
            <a:ext cx="2063141" cy="976794"/>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63F2F20-72A3-423B-B3ED-9BBE2268D70A}"/>
              </a:ext>
            </a:extLst>
          </p:cNvPr>
          <p:cNvCxnSpPr>
            <a:cxnSpLocks/>
          </p:cNvCxnSpPr>
          <p:nvPr/>
        </p:nvCxnSpPr>
        <p:spPr>
          <a:xfrm>
            <a:off x="6428723" y="1143674"/>
            <a:ext cx="2064435" cy="108451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B817853-F28A-4D30-B20B-4A74338249A2}"/>
              </a:ext>
            </a:extLst>
          </p:cNvPr>
          <p:cNvPicPr>
            <a:picLocks noChangeAspect="1"/>
          </p:cNvPicPr>
          <p:nvPr/>
        </p:nvPicPr>
        <p:blipFill rotWithShape="1">
          <a:blip r:embed="rId9"/>
          <a:srcRect l="34860" t="29473" r="18269" b="43973"/>
          <a:stretch/>
        </p:blipFill>
        <p:spPr>
          <a:xfrm>
            <a:off x="6096000" y="3580812"/>
            <a:ext cx="5714587" cy="182106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9B6A0C31-6BBF-4ADF-B9A3-7A81044D571C}"/>
              </a:ext>
            </a:extLst>
          </p:cNvPr>
          <p:cNvPicPr>
            <a:picLocks noChangeAspect="1"/>
          </p:cNvPicPr>
          <p:nvPr/>
        </p:nvPicPr>
        <p:blipFill rotWithShape="1">
          <a:blip r:embed="rId10"/>
          <a:srcRect l="33801" t="30079" r="22233" b="49022"/>
          <a:stretch/>
        </p:blipFill>
        <p:spPr>
          <a:xfrm>
            <a:off x="515701" y="3289621"/>
            <a:ext cx="5360284" cy="1433283"/>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7DFCE495-E82D-4BDB-B36E-0CB735AAEA4F}"/>
              </a:ext>
            </a:extLst>
          </p:cNvPr>
          <p:cNvPicPr>
            <a:picLocks noChangeAspect="1"/>
          </p:cNvPicPr>
          <p:nvPr/>
        </p:nvPicPr>
        <p:blipFill rotWithShape="1">
          <a:blip r:embed="rId11"/>
          <a:srcRect l="34153" t="20957" r="24016" b="59422"/>
          <a:stretch/>
        </p:blipFill>
        <p:spPr>
          <a:xfrm>
            <a:off x="6363323" y="4880803"/>
            <a:ext cx="5100097" cy="134562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grpSp>
        <p:nvGrpSpPr>
          <p:cNvPr id="4" name="Group 3">
            <a:extLst>
              <a:ext uri="{FF2B5EF4-FFF2-40B4-BE49-F238E27FC236}">
                <a16:creationId xmlns:a16="http://schemas.microsoft.com/office/drawing/2014/main" id="{BDC8471D-6F1D-4E4C-A7F0-D5239BA07B69}"/>
              </a:ext>
            </a:extLst>
          </p:cNvPr>
          <p:cNvGrpSpPr/>
          <p:nvPr/>
        </p:nvGrpSpPr>
        <p:grpSpPr>
          <a:xfrm rot="14358351">
            <a:off x="2094661" y="1312937"/>
            <a:ext cx="2308484" cy="2418640"/>
            <a:chOff x="5010701" y="2931207"/>
            <a:chExt cx="1637807" cy="1595361"/>
          </a:xfrm>
        </p:grpSpPr>
        <p:grpSp>
          <p:nvGrpSpPr>
            <p:cNvPr id="5" name="Group 4">
              <a:extLst>
                <a:ext uri="{FF2B5EF4-FFF2-40B4-BE49-F238E27FC236}">
                  <a16:creationId xmlns:a16="http://schemas.microsoft.com/office/drawing/2014/main" id="{4372E729-F677-433E-A494-ECED9661C41A}"/>
                </a:ext>
              </a:extLst>
            </p:cNvPr>
            <p:cNvGrpSpPr/>
            <p:nvPr/>
          </p:nvGrpSpPr>
          <p:grpSpPr>
            <a:xfrm rot="238657">
              <a:off x="5010701" y="3605372"/>
              <a:ext cx="901727" cy="836245"/>
              <a:chOff x="5016919" y="3614263"/>
              <a:chExt cx="901727" cy="836245"/>
            </a:xfrm>
          </p:grpSpPr>
          <p:pic>
            <p:nvPicPr>
              <p:cNvPr id="12" name="Graphic 11" descr="Single gear outline">
                <a:extLst>
                  <a:ext uri="{FF2B5EF4-FFF2-40B4-BE49-F238E27FC236}">
                    <a16:creationId xmlns:a16="http://schemas.microsoft.com/office/drawing/2014/main" id="{CDEE3464-251A-48F3-B571-429C15645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3" name="Graphic 12" descr="Bee outline">
                <a:extLst>
                  <a:ext uri="{FF2B5EF4-FFF2-40B4-BE49-F238E27FC236}">
                    <a16:creationId xmlns:a16="http://schemas.microsoft.com/office/drawing/2014/main" id="{82F1DD65-6495-4166-9EF6-768C3091D1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6" name="Group 5">
              <a:extLst>
                <a:ext uri="{FF2B5EF4-FFF2-40B4-BE49-F238E27FC236}">
                  <a16:creationId xmlns:a16="http://schemas.microsoft.com/office/drawing/2014/main" id="{585ACC48-C95D-4FAD-9A55-4FE71B6FC391}"/>
                </a:ext>
              </a:extLst>
            </p:cNvPr>
            <p:cNvGrpSpPr/>
            <p:nvPr/>
          </p:nvGrpSpPr>
          <p:grpSpPr>
            <a:xfrm rot="14619681">
              <a:off x="5779522" y="3657582"/>
              <a:ext cx="901727" cy="836245"/>
              <a:chOff x="5016919" y="3614263"/>
              <a:chExt cx="901727" cy="836245"/>
            </a:xfrm>
          </p:grpSpPr>
          <p:pic>
            <p:nvPicPr>
              <p:cNvPr id="10" name="Graphic 9" descr="Single gear outline">
                <a:extLst>
                  <a:ext uri="{FF2B5EF4-FFF2-40B4-BE49-F238E27FC236}">
                    <a16:creationId xmlns:a16="http://schemas.microsoft.com/office/drawing/2014/main" id="{87DFE899-6CC6-47A9-B503-370092A8E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1" name="Graphic 10" descr="Bee outline">
                <a:extLst>
                  <a:ext uri="{FF2B5EF4-FFF2-40B4-BE49-F238E27FC236}">
                    <a16:creationId xmlns:a16="http://schemas.microsoft.com/office/drawing/2014/main" id="{E5D36CA2-8E81-40DC-88E5-A26F18449C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7" name="Group 6">
              <a:extLst>
                <a:ext uri="{FF2B5EF4-FFF2-40B4-BE49-F238E27FC236}">
                  <a16:creationId xmlns:a16="http://schemas.microsoft.com/office/drawing/2014/main" id="{8F7B7DF4-D5D7-4B93-B607-28A52109794D}"/>
                </a:ext>
              </a:extLst>
            </p:cNvPr>
            <p:cNvGrpSpPr/>
            <p:nvPr/>
          </p:nvGrpSpPr>
          <p:grpSpPr>
            <a:xfrm rot="7427096">
              <a:off x="5434924" y="2963948"/>
              <a:ext cx="901727" cy="836245"/>
              <a:chOff x="5016919" y="3614263"/>
              <a:chExt cx="901727" cy="836245"/>
            </a:xfrm>
          </p:grpSpPr>
          <p:pic>
            <p:nvPicPr>
              <p:cNvPr id="8" name="Graphic 7" descr="Single gear outline">
                <a:extLst>
                  <a:ext uri="{FF2B5EF4-FFF2-40B4-BE49-F238E27FC236}">
                    <a16:creationId xmlns:a16="http://schemas.microsoft.com/office/drawing/2014/main" id="{8923D724-5922-48D8-BF0B-CC21494B31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9" name="Graphic 8" descr="Bee outline">
                <a:extLst>
                  <a:ext uri="{FF2B5EF4-FFF2-40B4-BE49-F238E27FC236}">
                    <a16:creationId xmlns:a16="http://schemas.microsoft.com/office/drawing/2014/main" id="{27F2FC93-8E12-4729-8523-913E5C4F74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pic>
        <p:nvPicPr>
          <p:cNvPr id="21" name="Picture 20">
            <a:extLst>
              <a:ext uri="{FF2B5EF4-FFF2-40B4-BE49-F238E27FC236}">
                <a16:creationId xmlns:a16="http://schemas.microsoft.com/office/drawing/2014/main" id="{86698DA1-0C2F-4D7C-AB0A-910BAD565340}"/>
              </a:ext>
            </a:extLst>
          </p:cNvPr>
          <p:cNvPicPr>
            <a:picLocks noChangeAspect="1"/>
          </p:cNvPicPr>
          <p:nvPr/>
        </p:nvPicPr>
        <p:blipFill rotWithShape="1">
          <a:blip r:embed="rId12"/>
          <a:srcRect l="37369" t="21233" r="18943" b="48914"/>
          <a:stretch/>
        </p:blipFill>
        <p:spPr>
          <a:xfrm>
            <a:off x="1043911" y="4397517"/>
            <a:ext cx="4704922" cy="1808448"/>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1232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9784191C-4E37-44DE-BDA1-2C6C82811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316" y="625599"/>
            <a:ext cx="11028481" cy="4772024"/>
          </a:xfrm>
          <a:prstGeom prst="rect">
            <a:avLst/>
          </a:prstGeom>
        </p:spPr>
      </p:pic>
      <p:sp>
        <p:nvSpPr>
          <p:cNvPr id="8" name="TextBox 7">
            <a:extLst>
              <a:ext uri="{FF2B5EF4-FFF2-40B4-BE49-F238E27FC236}">
                <a16:creationId xmlns:a16="http://schemas.microsoft.com/office/drawing/2014/main" id="{373AF07E-4FA1-4921-8F90-15A0C93C53E8}"/>
              </a:ext>
            </a:extLst>
          </p:cNvPr>
          <p:cNvSpPr txBox="1"/>
          <p:nvPr/>
        </p:nvSpPr>
        <p:spPr>
          <a:xfrm>
            <a:off x="459315" y="5397623"/>
            <a:ext cx="11401251" cy="954107"/>
          </a:xfrm>
          <a:prstGeom prst="rect">
            <a:avLst/>
          </a:prstGeom>
          <a:noFill/>
        </p:spPr>
        <p:txBody>
          <a:bodyPr wrap="square" rtlCol="0">
            <a:spAutoFit/>
          </a:bodyPr>
          <a:lstStyle/>
          <a:p>
            <a:r>
              <a:rPr lang="en-US" sz="1400" dirty="0">
                <a:effectLst/>
                <a:ea typeface="Cambria" panose="02040503050406030204" pitchFamily="18" charset="0"/>
                <a:cs typeface="Times New Roman" panose="02020603050405020304" pitchFamily="18" charset="0"/>
              </a:rPr>
              <a:t>A. Outline of scout foraging. Scouts leave the hive on a random flight path (white lines) and continue until they encounter a resource (flowers in the figure). B. Outline of foraging with recruitment. Scouts continue to identify resources but recruits sample available dances provided by recruits and other scouts. C. Log inverse frequency distribution of foraging distances reported by scouts. D. Log inverse frequency distribution of foraging distances reported by recruits.</a:t>
            </a:r>
            <a:endParaRPr lang="en-GB" sz="1400" dirty="0"/>
          </a:p>
        </p:txBody>
      </p:sp>
    </p:spTree>
    <p:extLst>
      <p:ext uri="{BB962C8B-B14F-4D97-AF65-F5344CB8AC3E}">
        <p14:creationId xmlns:p14="http://schemas.microsoft.com/office/powerpoint/2010/main" val="308780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Hexagon 62">
            <a:extLst>
              <a:ext uri="{FF2B5EF4-FFF2-40B4-BE49-F238E27FC236}">
                <a16:creationId xmlns:a16="http://schemas.microsoft.com/office/drawing/2014/main" id="{E4258C90-9079-46AE-9190-5BCE83CCA3AA}"/>
              </a:ext>
            </a:extLst>
          </p:cNvPr>
          <p:cNvSpPr/>
          <p:nvPr/>
        </p:nvSpPr>
        <p:spPr>
          <a:xfrm>
            <a:off x="671435" y="761382"/>
            <a:ext cx="2962868" cy="2430202"/>
          </a:xfrm>
          <a:prstGeom prst="hexagon">
            <a:avLst/>
          </a:prstGeom>
          <a:solidFill>
            <a:srgbClr val="EEC33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Beehive outline">
            <a:extLst>
              <a:ext uri="{FF2B5EF4-FFF2-40B4-BE49-F238E27FC236}">
                <a16:creationId xmlns:a16="http://schemas.microsoft.com/office/drawing/2014/main" id="{09AB4148-2799-4580-B7DB-145D8821BD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27641" y="1682802"/>
            <a:ext cx="1236501" cy="1627168"/>
          </a:xfrm>
          <a:prstGeom prst="rect">
            <a:avLst/>
          </a:prstGeom>
        </p:spPr>
      </p:pic>
      <p:pic>
        <p:nvPicPr>
          <p:cNvPr id="35" name="Graphic 34" descr="Flowers in pot outline">
            <a:extLst>
              <a:ext uri="{FF2B5EF4-FFF2-40B4-BE49-F238E27FC236}">
                <a16:creationId xmlns:a16="http://schemas.microsoft.com/office/drawing/2014/main" id="{3A3E40CB-AFBF-4AC7-920C-220D7D1A5A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7920" y="1084581"/>
            <a:ext cx="619940" cy="815807"/>
          </a:xfrm>
          <a:prstGeom prst="rect">
            <a:avLst/>
          </a:prstGeom>
        </p:spPr>
      </p:pic>
      <p:pic>
        <p:nvPicPr>
          <p:cNvPr id="40" name="Graphic 39" descr="Plant outline">
            <a:extLst>
              <a:ext uri="{FF2B5EF4-FFF2-40B4-BE49-F238E27FC236}">
                <a16:creationId xmlns:a16="http://schemas.microsoft.com/office/drawing/2014/main" id="{BD796AA4-81B5-4BAD-B6F9-19944A6DA9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382435" y="1166086"/>
            <a:ext cx="914400" cy="914401"/>
          </a:xfrm>
          <a:prstGeom prst="rect">
            <a:avLst/>
          </a:prstGeom>
        </p:spPr>
      </p:pic>
      <p:sp>
        <p:nvSpPr>
          <p:cNvPr id="13" name="Freeform: Shape 12">
            <a:extLst>
              <a:ext uri="{FF2B5EF4-FFF2-40B4-BE49-F238E27FC236}">
                <a16:creationId xmlns:a16="http://schemas.microsoft.com/office/drawing/2014/main" id="{884BFEDE-110E-48CF-98E0-B9DEDABB36C8}"/>
              </a:ext>
            </a:extLst>
          </p:cNvPr>
          <p:cNvSpPr/>
          <p:nvPr/>
        </p:nvSpPr>
        <p:spPr>
          <a:xfrm>
            <a:off x="4261282" y="1082951"/>
            <a:ext cx="3109510" cy="1722393"/>
          </a:xfrm>
          <a:custGeom>
            <a:avLst/>
            <a:gdLst>
              <a:gd name="connsiteX0" fmla="*/ 0 w 3109510"/>
              <a:gd name="connsiteY0" fmla="*/ 1722393 h 1722393"/>
              <a:gd name="connsiteX1" fmla="*/ 914400 w 3109510"/>
              <a:gd name="connsiteY1" fmla="*/ 790237 h 1722393"/>
              <a:gd name="connsiteX2" fmla="*/ 1890943 w 3109510"/>
              <a:gd name="connsiteY2" fmla="*/ 1518206 h 1722393"/>
              <a:gd name="connsiteX3" fmla="*/ 3107184 w 3109510"/>
              <a:gd name="connsiteY3" fmla="*/ 1136466 h 1722393"/>
              <a:gd name="connsiteX4" fmla="*/ 2201662 w 3109510"/>
              <a:gd name="connsiteY4" fmla="*/ 621562 h 1722393"/>
              <a:gd name="connsiteX5" fmla="*/ 2334827 w 3109510"/>
              <a:gd name="connsiteY5" fmla="*/ 9002 h 1722393"/>
              <a:gd name="connsiteX6" fmla="*/ 2734322 w 3109510"/>
              <a:gd name="connsiteY6" fmla="*/ 239822 h 1722393"/>
              <a:gd name="connsiteX7" fmla="*/ 2734322 w 3109510"/>
              <a:gd name="connsiteY7" fmla="*/ 239822 h 1722393"/>
              <a:gd name="connsiteX8" fmla="*/ 2769833 w 3109510"/>
              <a:gd name="connsiteY8" fmla="*/ 239822 h 17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9510" h="1722393">
                <a:moveTo>
                  <a:pt x="0" y="1722393"/>
                </a:moveTo>
                <a:cubicBezTo>
                  <a:pt x="299621" y="1273330"/>
                  <a:pt x="599243" y="824268"/>
                  <a:pt x="914400" y="790237"/>
                </a:cubicBezTo>
                <a:cubicBezTo>
                  <a:pt x="1229557" y="756206"/>
                  <a:pt x="1525479" y="1460501"/>
                  <a:pt x="1890943" y="1518206"/>
                </a:cubicBezTo>
                <a:cubicBezTo>
                  <a:pt x="2256407" y="1575911"/>
                  <a:pt x="3055398" y="1285907"/>
                  <a:pt x="3107184" y="1136466"/>
                </a:cubicBezTo>
                <a:cubicBezTo>
                  <a:pt x="3158970" y="987025"/>
                  <a:pt x="2330388" y="809473"/>
                  <a:pt x="2201662" y="621562"/>
                </a:cubicBezTo>
                <a:cubicBezTo>
                  <a:pt x="2072936" y="433651"/>
                  <a:pt x="2246050" y="72625"/>
                  <a:pt x="2334827" y="9002"/>
                </a:cubicBezTo>
                <a:cubicBezTo>
                  <a:pt x="2423604" y="-54621"/>
                  <a:pt x="2734322" y="239822"/>
                  <a:pt x="2734322" y="239822"/>
                </a:cubicBezTo>
                <a:lnTo>
                  <a:pt x="2734322" y="239822"/>
                </a:lnTo>
                <a:lnTo>
                  <a:pt x="2769833" y="23982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3" name="Graphic 42" descr="Bee outline">
            <a:extLst>
              <a:ext uri="{FF2B5EF4-FFF2-40B4-BE49-F238E27FC236}">
                <a16:creationId xmlns:a16="http://schemas.microsoft.com/office/drawing/2014/main" id="{4798B49E-204F-46C4-920A-CF5EAD1FF5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334056" y="1757845"/>
            <a:ext cx="569086" cy="432455"/>
          </a:xfrm>
          <a:prstGeom prst="rect">
            <a:avLst/>
          </a:prstGeom>
        </p:spPr>
      </p:pic>
      <p:sp>
        <p:nvSpPr>
          <p:cNvPr id="44" name="Freeform: Shape 43">
            <a:extLst>
              <a:ext uri="{FF2B5EF4-FFF2-40B4-BE49-F238E27FC236}">
                <a16:creationId xmlns:a16="http://schemas.microsoft.com/office/drawing/2014/main" id="{6A79889E-84DB-4B01-A290-72E878E45893}"/>
              </a:ext>
            </a:extLst>
          </p:cNvPr>
          <p:cNvSpPr/>
          <p:nvPr/>
        </p:nvSpPr>
        <p:spPr>
          <a:xfrm rot="107475">
            <a:off x="1572893" y="914406"/>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A28AD6-25BD-459E-BB0C-734749988B30}"/>
              </a:ext>
            </a:extLst>
          </p:cNvPr>
          <p:cNvSpPr txBox="1"/>
          <p:nvPr/>
        </p:nvSpPr>
        <p:spPr>
          <a:xfrm rot="107475">
            <a:off x="1170720" y="1461366"/>
            <a:ext cx="720649" cy="369332"/>
          </a:xfrm>
          <a:prstGeom prst="rect">
            <a:avLst/>
          </a:prstGeom>
          <a:noFill/>
        </p:spPr>
        <p:txBody>
          <a:bodyPr wrap="square" rtlCol="0">
            <a:spAutoFit/>
          </a:bodyPr>
          <a:lstStyle/>
          <a:p>
            <a:r>
              <a:rPr lang="en-US" b="1" dirty="0"/>
              <a:t>X10</a:t>
            </a:r>
            <a:endParaRPr lang="en-GB" b="1" dirty="0"/>
          </a:p>
        </p:txBody>
      </p:sp>
      <p:pic>
        <p:nvPicPr>
          <p:cNvPr id="46" name="Graphic 45" descr="Bee outline">
            <a:extLst>
              <a:ext uri="{FF2B5EF4-FFF2-40B4-BE49-F238E27FC236}">
                <a16:creationId xmlns:a16="http://schemas.microsoft.com/office/drawing/2014/main" id="{661B9E51-4CDE-420C-9D6D-EBC6A5EA63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181271" y="2499200"/>
            <a:ext cx="544088" cy="544088"/>
          </a:xfrm>
          <a:prstGeom prst="rect">
            <a:avLst/>
          </a:prstGeom>
        </p:spPr>
      </p:pic>
      <p:sp>
        <p:nvSpPr>
          <p:cNvPr id="47" name="Freeform: Shape 46">
            <a:extLst>
              <a:ext uri="{FF2B5EF4-FFF2-40B4-BE49-F238E27FC236}">
                <a16:creationId xmlns:a16="http://schemas.microsoft.com/office/drawing/2014/main" id="{3DC10980-762E-4F6B-BB33-FD5506E8A664}"/>
              </a:ext>
            </a:extLst>
          </p:cNvPr>
          <p:cNvSpPr/>
          <p:nvPr/>
        </p:nvSpPr>
        <p:spPr>
          <a:xfrm>
            <a:off x="2359444" y="1737779"/>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EF9F84E5-FD67-4776-BAFE-BAC85D8C6F23}"/>
              </a:ext>
            </a:extLst>
          </p:cNvPr>
          <p:cNvSpPr txBox="1"/>
          <p:nvPr/>
        </p:nvSpPr>
        <p:spPr>
          <a:xfrm>
            <a:off x="2633254" y="2152308"/>
            <a:ext cx="720649" cy="369332"/>
          </a:xfrm>
          <a:prstGeom prst="rect">
            <a:avLst/>
          </a:prstGeom>
          <a:noFill/>
        </p:spPr>
        <p:txBody>
          <a:bodyPr wrap="square" rtlCol="0">
            <a:spAutoFit/>
          </a:bodyPr>
          <a:lstStyle/>
          <a:p>
            <a:r>
              <a:rPr lang="en-US" b="1" dirty="0"/>
              <a:t>X3</a:t>
            </a:r>
            <a:endParaRPr lang="en-GB" b="1" dirty="0"/>
          </a:p>
        </p:txBody>
      </p:sp>
      <p:sp>
        <p:nvSpPr>
          <p:cNvPr id="15" name="Freeform: Shape 14">
            <a:extLst>
              <a:ext uri="{FF2B5EF4-FFF2-40B4-BE49-F238E27FC236}">
                <a16:creationId xmlns:a16="http://schemas.microsoft.com/office/drawing/2014/main" id="{A3771527-E564-4BD7-B209-143E1AAF24A2}"/>
              </a:ext>
            </a:extLst>
          </p:cNvPr>
          <p:cNvSpPr/>
          <p:nvPr/>
        </p:nvSpPr>
        <p:spPr>
          <a:xfrm>
            <a:off x="4287915" y="905241"/>
            <a:ext cx="6445188" cy="2126759"/>
          </a:xfrm>
          <a:custGeom>
            <a:avLst/>
            <a:gdLst>
              <a:gd name="connsiteX0" fmla="*/ 0 w 6445188"/>
              <a:gd name="connsiteY0" fmla="*/ 1953369 h 2126759"/>
              <a:gd name="connsiteX1" fmla="*/ 1615735 w 6445188"/>
              <a:gd name="connsiteY1" fmla="*/ 1829081 h 2126759"/>
              <a:gd name="connsiteX2" fmla="*/ 3045040 w 6445188"/>
              <a:gd name="connsiteY2" fmla="*/ 2104289 h 2126759"/>
              <a:gd name="connsiteX3" fmla="*/ 3604334 w 6445188"/>
              <a:gd name="connsiteY3" fmla="*/ 1136623 h 2126759"/>
              <a:gd name="connsiteX4" fmla="*/ 4101483 w 6445188"/>
              <a:gd name="connsiteY4" fmla="*/ 1580507 h 2126759"/>
              <a:gd name="connsiteX5" fmla="*/ 4518734 w 6445188"/>
              <a:gd name="connsiteY5" fmla="*/ 1811326 h 2126759"/>
              <a:gd name="connsiteX6" fmla="*/ 4838330 w 6445188"/>
              <a:gd name="connsiteY6" fmla="*/ 648351 h 2126759"/>
              <a:gd name="connsiteX7" fmla="*/ 5823751 w 6445188"/>
              <a:gd name="connsiteY7" fmla="*/ 281 h 2126759"/>
              <a:gd name="connsiteX8" fmla="*/ 6445188 w 6445188"/>
              <a:gd name="connsiteY8" fmla="*/ 559575 h 2126759"/>
              <a:gd name="connsiteX9" fmla="*/ 6445188 w 6445188"/>
              <a:gd name="connsiteY9" fmla="*/ 559575 h 212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5188" h="2126759">
                <a:moveTo>
                  <a:pt x="0" y="1953369"/>
                </a:moveTo>
                <a:cubicBezTo>
                  <a:pt x="554114" y="1878648"/>
                  <a:pt x="1108228" y="1803928"/>
                  <a:pt x="1615735" y="1829081"/>
                </a:cubicBezTo>
                <a:cubicBezTo>
                  <a:pt x="2123242" y="1854234"/>
                  <a:pt x="2713607" y="2219699"/>
                  <a:pt x="3045040" y="2104289"/>
                </a:cubicBezTo>
                <a:cubicBezTo>
                  <a:pt x="3376473" y="1988879"/>
                  <a:pt x="3428260" y="1223920"/>
                  <a:pt x="3604334" y="1136623"/>
                </a:cubicBezTo>
                <a:cubicBezTo>
                  <a:pt x="3780408" y="1049326"/>
                  <a:pt x="3949083" y="1468057"/>
                  <a:pt x="4101483" y="1580507"/>
                </a:cubicBezTo>
                <a:cubicBezTo>
                  <a:pt x="4253883" y="1692957"/>
                  <a:pt x="4395926" y="1966685"/>
                  <a:pt x="4518734" y="1811326"/>
                </a:cubicBezTo>
                <a:cubicBezTo>
                  <a:pt x="4641542" y="1655967"/>
                  <a:pt x="4620827" y="950192"/>
                  <a:pt x="4838330" y="648351"/>
                </a:cubicBezTo>
                <a:cubicBezTo>
                  <a:pt x="5055833" y="346510"/>
                  <a:pt x="5555941" y="15077"/>
                  <a:pt x="5823751" y="281"/>
                </a:cubicBezTo>
                <a:cubicBezTo>
                  <a:pt x="6091561" y="-14515"/>
                  <a:pt x="6445188" y="559575"/>
                  <a:pt x="6445188" y="559575"/>
                </a:cubicBezTo>
                <a:lnTo>
                  <a:pt x="6445188" y="559575"/>
                </a:lnTo>
              </a:path>
            </a:pathLst>
          </a:custGeom>
          <a:ln>
            <a:solidFill>
              <a:srgbClr val="FF0000"/>
            </a:solidFill>
            <a:prstDash val="das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sp>
        <p:nvSpPr>
          <p:cNvPr id="52" name="Hexagon 51">
            <a:extLst>
              <a:ext uri="{FF2B5EF4-FFF2-40B4-BE49-F238E27FC236}">
                <a16:creationId xmlns:a16="http://schemas.microsoft.com/office/drawing/2014/main" id="{F563D775-5083-453B-906F-4570C8CF8C5B}"/>
              </a:ext>
            </a:extLst>
          </p:cNvPr>
          <p:cNvSpPr/>
          <p:nvPr/>
        </p:nvSpPr>
        <p:spPr>
          <a:xfrm>
            <a:off x="564773" y="3668908"/>
            <a:ext cx="2962868" cy="2430202"/>
          </a:xfrm>
          <a:prstGeom prst="hexagon">
            <a:avLst/>
          </a:prstGeom>
          <a:solidFill>
            <a:srgbClr val="EEC33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4" name="Graphic 53" descr="Beehive outline">
            <a:extLst>
              <a:ext uri="{FF2B5EF4-FFF2-40B4-BE49-F238E27FC236}">
                <a16:creationId xmlns:a16="http://schemas.microsoft.com/office/drawing/2014/main" id="{439D8552-C0F0-4F66-86C1-F30663A68F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992" y="4525473"/>
            <a:ext cx="1236501" cy="1627168"/>
          </a:xfrm>
          <a:prstGeom prst="rect">
            <a:avLst/>
          </a:prstGeom>
        </p:spPr>
      </p:pic>
      <p:pic>
        <p:nvPicPr>
          <p:cNvPr id="57" name="Graphic 56" descr="Flowers in pot outline">
            <a:extLst>
              <a:ext uri="{FF2B5EF4-FFF2-40B4-BE49-F238E27FC236}">
                <a16:creationId xmlns:a16="http://schemas.microsoft.com/office/drawing/2014/main" id="{1C07B8D4-1972-4D28-9A29-8EAA3ADBFE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5271" y="3927252"/>
            <a:ext cx="619940" cy="815807"/>
          </a:xfrm>
          <a:prstGeom prst="rect">
            <a:avLst/>
          </a:prstGeom>
        </p:spPr>
      </p:pic>
      <p:pic>
        <p:nvPicPr>
          <p:cNvPr id="58" name="Graphic 57" descr="Plant outline">
            <a:extLst>
              <a:ext uri="{FF2B5EF4-FFF2-40B4-BE49-F238E27FC236}">
                <a16:creationId xmlns:a16="http://schemas.microsoft.com/office/drawing/2014/main" id="{9FE3AA21-E6FC-4231-97F9-30652298E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99786" y="4008757"/>
            <a:ext cx="914400" cy="914401"/>
          </a:xfrm>
          <a:prstGeom prst="rect">
            <a:avLst/>
          </a:prstGeom>
        </p:spPr>
      </p:pic>
      <p:sp>
        <p:nvSpPr>
          <p:cNvPr id="59" name="Freeform: Shape 58">
            <a:extLst>
              <a:ext uri="{FF2B5EF4-FFF2-40B4-BE49-F238E27FC236}">
                <a16:creationId xmlns:a16="http://schemas.microsoft.com/office/drawing/2014/main" id="{049BD56E-1167-4618-86C6-CC1ED0AD54FA}"/>
              </a:ext>
            </a:extLst>
          </p:cNvPr>
          <p:cNvSpPr/>
          <p:nvPr/>
        </p:nvSpPr>
        <p:spPr>
          <a:xfrm>
            <a:off x="4178633" y="3925622"/>
            <a:ext cx="3109510" cy="1722393"/>
          </a:xfrm>
          <a:custGeom>
            <a:avLst/>
            <a:gdLst>
              <a:gd name="connsiteX0" fmla="*/ 0 w 3109510"/>
              <a:gd name="connsiteY0" fmla="*/ 1722393 h 1722393"/>
              <a:gd name="connsiteX1" fmla="*/ 914400 w 3109510"/>
              <a:gd name="connsiteY1" fmla="*/ 790237 h 1722393"/>
              <a:gd name="connsiteX2" fmla="*/ 1890943 w 3109510"/>
              <a:gd name="connsiteY2" fmla="*/ 1518206 h 1722393"/>
              <a:gd name="connsiteX3" fmla="*/ 3107184 w 3109510"/>
              <a:gd name="connsiteY3" fmla="*/ 1136466 h 1722393"/>
              <a:gd name="connsiteX4" fmla="*/ 2201662 w 3109510"/>
              <a:gd name="connsiteY4" fmla="*/ 621562 h 1722393"/>
              <a:gd name="connsiteX5" fmla="*/ 2334827 w 3109510"/>
              <a:gd name="connsiteY5" fmla="*/ 9002 h 1722393"/>
              <a:gd name="connsiteX6" fmla="*/ 2734322 w 3109510"/>
              <a:gd name="connsiteY6" fmla="*/ 239822 h 1722393"/>
              <a:gd name="connsiteX7" fmla="*/ 2734322 w 3109510"/>
              <a:gd name="connsiteY7" fmla="*/ 239822 h 1722393"/>
              <a:gd name="connsiteX8" fmla="*/ 2769833 w 3109510"/>
              <a:gd name="connsiteY8" fmla="*/ 239822 h 17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9510" h="1722393">
                <a:moveTo>
                  <a:pt x="0" y="1722393"/>
                </a:moveTo>
                <a:cubicBezTo>
                  <a:pt x="299621" y="1273330"/>
                  <a:pt x="599243" y="824268"/>
                  <a:pt x="914400" y="790237"/>
                </a:cubicBezTo>
                <a:cubicBezTo>
                  <a:pt x="1229557" y="756206"/>
                  <a:pt x="1525479" y="1460501"/>
                  <a:pt x="1890943" y="1518206"/>
                </a:cubicBezTo>
                <a:cubicBezTo>
                  <a:pt x="2256407" y="1575911"/>
                  <a:pt x="3055398" y="1285907"/>
                  <a:pt x="3107184" y="1136466"/>
                </a:cubicBezTo>
                <a:cubicBezTo>
                  <a:pt x="3158970" y="987025"/>
                  <a:pt x="2330388" y="809473"/>
                  <a:pt x="2201662" y="621562"/>
                </a:cubicBezTo>
                <a:cubicBezTo>
                  <a:pt x="2072936" y="433651"/>
                  <a:pt x="2246050" y="72625"/>
                  <a:pt x="2334827" y="9002"/>
                </a:cubicBezTo>
                <a:cubicBezTo>
                  <a:pt x="2423604" y="-54621"/>
                  <a:pt x="2734322" y="239822"/>
                  <a:pt x="2734322" y="239822"/>
                </a:cubicBezTo>
                <a:lnTo>
                  <a:pt x="2734322" y="239822"/>
                </a:lnTo>
                <a:lnTo>
                  <a:pt x="2769833" y="239822"/>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reeform: Shape 59">
            <a:extLst>
              <a:ext uri="{FF2B5EF4-FFF2-40B4-BE49-F238E27FC236}">
                <a16:creationId xmlns:a16="http://schemas.microsoft.com/office/drawing/2014/main" id="{087F80E0-0E45-4464-B926-91EA240F2243}"/>
              </a:ext>
            </a:extLst>
          </p:cNvPr>
          <p:cNvSpPr/>
          <p:nvPr/>
        </p:nvSpPr>
        <p:spPr>
          <a:xfrm>
            <a:off x="4205266" y="3747912"/>
            <a:ext cx="6445188" cy="2126759"/>
          </a:xfrm>
          <a:custGeom>
            <a:avLst/>
            <a:gdLst>
              <a:gd name="connsiteX0" fmla="*/ 0 w 6445188"/>
              <a:gd name="connsiteY0" fmla="*/ 1953369 h 2126759"/>
              <a:gd name="connsiteX1" fmla="*/ 1615735 w 6445188"/>
              <a:gd name="connsiteY1" fmla="*/ 1829081 h 2126759"/>
              <a:gd name="connsiteX2" fmla="*/ 3045040 w 6445188"/>
              <a:gd name="connsiteY2" fmla="*/ 2104289 h 2126759"/>
              <a:gd name="connsiteX3" fmla="*/ 3604334 w 6445188"/>
              <a:gd name="connsiteY3" fmla="*/ 1136623 h 2126759"/>
              <a:gd name="connsiteX4" fmla="*/ 4101483 w 6445188"/>
              <a:gd name="connsiteY4" fmla="*/ 1580507 h 2126759"/>
              <a:gd name="connsiteX5" fmla="*/ 4518734 w 6445188"/>
              <a:gd name="connsiteY5" fmla="*/ 1811326 h 2126759"/>
              <a:gd name="connsiteX6" fmla="*/ 4838330 w 6445188"/>
              <a:gd name="connsiteY6" fmla="*/ 648351 h 2126759"/>
              <a:gd name="connsiteX7" fmla="*/ 5823751 w 6445188"/>
              <a:gd name="connsiteY7" fmla="*/ 281 h 2126759"/>
              <a:gd name="connsiteX8" fmla="*/ 6445188 w 6445188"/>
              <a:gd name="connsiteY8" fmla="*/ 559575 h 2126759"/>
              <a:gd name="connsiteX9" fmla="*/ 6445188 w 6445188"/>
              <a:gd name="connsiteY9" fmla="*/ 559575 h 212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5188" h="2126759">
                <a:moveTo>
                  <a:pt x="0" y="1953369"/>
                </a:moveTo>
                <a:cubicBezTo>
                  <a:pt x="554114" y="1878648"/>
                  <a:pt x="1108228" y="1803928"/>
                  <a:pt x="1615735" y="1829081"/>
                </a:cubicBezTo>
                <a:cubicBezTo>
                  <a:pt x="2123242" y="1854234"/>
                  <a:pt x="2713607" y="2219699"/>
                  <a:pt x="3045040" y="2104289"/>
                </a:cubicBezTo>
                <a:cubicBezTo>
                  <a:pt x="3376473" y="1988879"/>
                  <a:pt x="3428260" y="1223920"/>
                  <a:pt x="3604334" y="1136623"/>
                </a:cubicBezTo>
                <a:cubicBezTo>
                  <a:pt x="3780408" y="1049326"/>
                  <a:pt x="3949083" y="1468057"/>
                  <a:pt x="4101483" y="1580507"/>
                </a:cubicBezTo>
                <a:cubicBezTo>
                  <a:pt x="4253883" y="1692957"/>
                  <a:pt x="4395926" y="1966685"/>
                  <a:pt x="4518734" y="1811326"/>
                </a:cubicBezTo>
                <a:cubicBezTo>
                  <a:pt x="4641542" y="1655967"/>
                  <a:pt x="4620827" y="950192"/>
                  <a:pt x="4838330" y="648351"/>
                </a:cubicBezTo>
                <a:cubicBezTo>
                  <a:pt x="5055833" y="346510"/>
                  <a:pt x="5555941" y="15077"/>
                  <a:pt x="5823751" y="281"/>
                </a:cubicBezTo>
                <a:cubicBezTo>
                  <a:pt x="6091561" y="-14515"/>
                  <a:pt x="6445188" y="559575"/>
                  <a:pt x="6445188" y="559575"/>
                </a:cubicBezTo>
                <a:lnTo>
                  <a:pt x="6445188" y="559575"/>
                </a:lnTo>
              </a:path>
            </a:pathLst>
          </a:custGeom>
          <a:ln>
            <a:solidFill>
              <a:srgbClr val="FF0000"/>
            </a:solidFill>
            <a:prstDash val="das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7454C263-0C68-45D6-A628-B644F9E71512}"/>
              </a:ext>
            </a:extLst>
          </p:cNvPr>
          <p:cNvCxnSpPr>
            <a:cxnSpLocks/>
          </p:cNvCxnSpPr>
          <p:nvPr/>
        </p:nvCxnSpPr>
        <p:spPr>
          <a:xfrm>
            <a:off x="581528" y="3376936"/>
            <a:ext cx="11101486" cy="125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FBB99A40-80D0-4838-A549-A0F51E77E894}"/>
              </a:ext>
            </a:extLst>
          </p:cNvPr>
          <p:cNvGrpSpPr/>
          <p:nvPr/>
        </p:nvGrpSpPr>
        <p:grpSpPr>
          <a:xfrm>
            <a:off x="858448" y="4007104"/>
            <a:ext cx="651149" cy="730863"/>
            <a:chOff x="1027619" y="3961420"/>
            <a:chExt cx="860510" cy="1136758"/>
          </a:xfrm>
        </p:grpSpPr>
        <p:pic>
          <p:nvPicPr>
            <p:cNvPr id="64" name="Graphic 63" descr="Bee outline">
              <a:extLst>
                <a:ext uri="{FF2B5EF4-FFF2-40B4-BE49-F238E27FC236}">
                  <a16:creationId xmlns:a16="http://schemas.microsoft.com/office/drawing/2014/main" id="{7B07ECC8-FB41-485B-80F0-BB5A1584AA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27619" y="4647669"/>
              <a:ext cx="569086" cy="432455"/>
            </a:xfrm>
            <a:prstGeom prst="rect">
              <a:avLst/>
            </a:prstGeom>
          </p:spPr>
        </p:pic>
        <p:sp>
          <p:nvSpPr>
            <p:cNvPr id="65" name="Freeform: Shape 64">
              <a:extLst>
                <a:ext uri="{FF2B5EF4-FFF2-40B4-BE49-F238E27FC236}">
                  <a16:creationId xmlns:a16="http://schemas.microsoft.com/office/drawing/2014/main" id="{D740F747-CF05-4957-B933-65E902A2D808}"/>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AC5F3AE6-B88E-436F-91F7-7DA69C122689}"/>
              </a:ext>
            </a:extLst>
          </p:cNvPr>
          <p:cNvGrpSpPr/>
          <p:nvPr/>
        </p:nvGrpSpPr>
        <p:grpSpPr>
          <a:xfrm>
            <a:off x="1589514" y="3731003"/>
            <a:ext cx="599522" cy="730863"/>
            <a:chOff x="1095846" y="3961420"/>
            <a:chExt cx="792283" cy="1136758"/>
          </a:xfrm>
        </p:grpSpPr>
        <p:pic>
          <p:nvPicPr>
            <p:cNvPr id="68" name="Graphic 67" descr="Bee outline">
              <a:extLst>
                <a:ext uri="{FF2B5EF4-FFF2-40B4-BE49-F238E27FC236}">
                  <a16:creationId xmlns:a16="http://schemas.microsoft.com/office/drawing/2014/main" id="{9C908FEA-B96F-4E21-B73F-71E9A764CA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95846" y="4656317"/>
              <a:ext cx="569086" cy="432455"/>
            </a:xfrm>
            <a:prstGeom prst="rect">
              <a:avLst/>
            </a:prstGeom>
          </p:spPr>
        </p:pic>
        <p:sp>
          <p:nvSpPr>
            <p:cNvPr id="69" name="Freeform: Shape 68">
              <a:extLst>
                <a:ext uri="{FF2B5EF4-FFF2-40B4-BE49-F238E27FC236}">
                  <a16:creationId xmlns:a16="http://schemas.microsoft.com/office/drawing/2014/main" id="{0DC5F206-A267-40BB-8969-F7437C2B7554}"/>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B6A7D212-A0D7-4EE7-9716-3A7030958514}"/>
              </a:ext>
            </a:extLst>
          </p:cNvPr>
          <p:cNvGrpSpPr/>
          <p:nvPr/>
        </p:nvGrpSpPr>
        <p:grpSpPr>
          <a:xfrm>
            <a:off x="1560262" y="4605139"/>
            <a:ext cx="623698" cy="730863"/>
            <a:chOff x="1063896" y="3961420"/>
            <a:chExt cx="824233" cy="1136758"/>
          </a:xfrm>
        </p:grpSpPr>
        <p:pic>
          <p:nvPicPr>
            <p:cNvPr id="74" name="Graphic 73" descr="Bee outline">
              <a:extLst>
                <a:ext uri="{FF2B5EF4-FFF2-40B4-BE49-F238E27FC236}">
                  <a16:creationId xmlns:a16="http://schemas.microsoft.com/office/drawing/2014/main" id="{0D82B951-6A36-4153-A2F3-52497316BA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63896" y="4654766"/>
              <a:ext cx="569086" cy="432455"/>
            </a:xfrm>
            <a:prstGeom prst="rect">
              <a:avLst/>
            </a:prstGeom>
          </p:spPr>
        </p:pic>
        <p:sp>
          <p:nvSpPr>
            <p:cNvPr id="75" name="Freeform: Shape 74">
              <a:extLst>
                <a:ext uri="{FF2B5EF4-FFF2-40B4-BE49-F238E27FC236}">
                  <a16:creationId xmlns:a16="http://schemas.microsoft.com/office/drawing/2014/main" id="{91A3E0C4-99BF-4F7E-AC88-EC2F9A5249BA}"/>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DF6D0E6D-FCEC-4447-82D0-3B2C70311EE2}"/>
              </a:ext>
            </a:extLst>
          </p:cNvPr>
          <p:cNvGrpSpPr/>
          <p:nvPr/>
        </p:nvGrpSpPr>
        <p:grpSpPr>
          <a:xfrm>
            <a:off x="2281071" y="4195258"/>
            <a:ext cx="623261" cy="770916"/>
            <a:chOff x="1064474" y="3961420"/>
            <a:chExt cx="823655" cy="1199056"/>
          </a:xfrm>
        </p:grpSpPr>
        <p:pic>
          <p:nvPicPr>
            <p:cNvPr id="77" name="Graphic 76" descr="Bee outline">
              <a:extLst>
                <a:ext uri="{FF2B5EF4-FFF2-40B4-BE49-F238E27FC236}">
                  <a16:creationId xmlns:a16="http://schemas.microsoft.com/office/drawing/2014/main" id="{1EF7442B-A005-4E34-BB40-6D17034648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1064474" y="4728021"/>
              <a:ext cx="569086" cy="432455"/>
            </a:xfrm>
            <a:prstGeom prst="rect">
              <a:avLst/>
            </a:prstGeom>
          </p:spPr>
        </p:pic>
        <p:sp>
          <p:nvSpPr>
            <p:cNvPr id="78" name="Freeform: Shape 77">
              <a:extLst>
                <a:ext uri="{FF2B5EF4-FFF2-40B4-BE49-F238E27FC236}">
                  <a16:creationId xmlns:a16="http://schemas.microsoft.com/office/drawing/2014/main" id="{BF7704C9-D719-41A9-AF9F-EE7EC7E7973B}"/>
                </a:ext>
              </a:extLst>
            </p:cNvPr>
            <p:cNvSpPr/>
            <p:nvPr/>
          </p:nvSpPr>
          <p:spPr>
            <a:xfrm rot="107475">
              <a:off x="1300864" y="3961420"/>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1" name="Group 80">
            <a:extLst>
              <a:ext uri="{FF2B5EF4-FFF2-40B4-BE49-F238E27FC236}">
                <a16:creationId xmlns:a16="http://schemas.microsoft.com/office/drawing/2014/main" id="{DBE705E0-1FCB-46C1-81BB-E87720EF1E95}"/>
              </a:ext>
            </a:extLst>
          </p:cNvPr>
          <p:cNvGrpSpPr/>
          <p:nvPr/>
        </p:nvGrpSpPr>
        <p:grpSpPr>
          <a:xfrm>
            <a:off x="1023348" y="5071945"/>
            <a:ext cx="493355" cy="857609"/>
            <a:chOff x="2069303" y="5029343"/>
            <a:chExt cx="918044" cy="1314974"/>
          </a:xfrm>
        </p:grpSpPr>
        <p:pic>
          <p:nvPicPr>
            <p:cNvPr id="79" name="Graphic 78" descr="Bee outline">
              <a:extLst>
                <a:ext uri="{FF2B5EF4-FFF2-40B4-BE49-F238E27FC236}">
                  <a16:creationId xmlns:a16="http://schemas.microsoft.com/office/drawing/2014/main" id="{F1A91459-DB33-43F8-9951-4BBBAFF30A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069303" y="5800229"/>
              <a:ext cx="544088" cy="544088"/>
            </a:xfrm>
            <a:prstGeom prst="rect">
              <a:avLst/>
            </a:prstGeom>
          </p:spPr>
        </p:pic>
        <p:sp>
          <p:nvSpPr>
            <p:cNvPr id="80" name="Freeform: Shape 79">
              <a:extLst>
                <a:ext uri="{FF2B5EF4-FFF2-40B4-BE49-F238E27FC236}">
                  <a16:creationId xmlns:a16="http://schemas.microsoft.com/office/drawing/2014/main" id="{58E12CE4-29F1-4664-A80E-B934B0E00918}"/>
                </a:ext>
              </a:extLst>
            </p:cNvPr>
            <p:cNvSpPr/>
            <p:nvPr/>
          </p:nvSpPr>
          <p:spPr>
            <a:xfrm>
              <a:off x="2400082" y="5029343"/>
              <a:ext cx="587265" cy="113675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grpSp>
      <p:grpSp>
        <p:nvGrpSpPr>
          <p:cNvPr id="82" name="Group 81">
            <a:extLst>
              <a:ext uri="{FF2B5EF4-FFF2-40B4-BE49-F238E27FC236}">
                <a16:creationId xmlns:a16="http://schemas.microsoft.com/office/drawing/2014/main" id="{190E6EFA-8477-4144-A163-22B35082929A}"/>
              </a:ext>
            </a:extLst>
          </p:cNvPr>
          <p:cNvGrpSpPr/>
          <p:nvPr/>
        </p:nvGrpSpPr>
        <p:grpSpPr>
          <a:xfrm>
            <a:off x="2508670" y="5259278"/>
            <a:ext cx="453652" cy="782685"/>
            <a:chOff x="2089212" y="4970285"/>
            <a:chExt cx="844164" cy="1200093"/>
          </a:xfrm>
        </p:grpSpPr>
        <p:pic>
          <p:nvPicPr>
            <p:cNvPr id="83" name="Graphic 82" descr="Bee outline">
              <a:extLst>
                <a:ext uri="{FF2B5EF4-FFF2-40B4-BE49-F238E27FC236}">
                  <a16:creationId xmlns:a16="http://schemas.microsoft.com/office/drawing/2014/main" id="{2ED6AF74-EC2F-420B-8574-441D13364F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089212" y="5626290"/>
              <a:ext cx="544088" cy="544088"/>
            </a:xfrm>
            <a:prstGeom prst="rect">
              <a:avLst/>
            </a:prstGeom>
          </p:spPr>
        </p:pic>
        <p:sp>
          <p:nvSpPr>
            <p:cNvPr id="84" name="Freeform: Shape 83">
              <a:extLst>
                <a:ext uri="{FF2B5EF4-FFF2-40B4-BE49-F238E27FC236}">
                  <a16:creationId xmlns:a16="http://schemas.microsoft.com/office/drawing/2014/main" id="{B524DC82-A547-4D55-B396-198D40EDFF94}"/>
                </a:ext>
              </a:extLst>
            </p:cNvPr>
            <p:cNvSpPr/>
            <p:nvPr/>
          </p:nvSpPr>
          <p:spPr>
            <a:xfrm>
              <a:off x="2346111" y="4970285"/>
              <a:ext cx="587265" cy="1136759"/>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5" name="Graphic 84" descr="Bee outline">
            <a:extLst>
              <a:ext uri="{FF2B5EF4-FFF2-40B4-BE49-F238E27FC236}">
                <a16:creationId xmlns:a16="http://schemas.microsoft.com/office/drawing/2014/main" id="{95F2F763-A99B-4590-B091-A06C3E342E4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61176">
            <a:off x="1775822" y="5339036"/>
            <a:ext cx="430628" cy="278041"/>
          </a:xfrm>
          <a:prstGeom prst="rect">
            <a:avLst/>
          </a:prstGeom>
        </p:spPr>
      </p:pic>
      <p:pic>
        <p:nvPicPr>
          <p:cNvPr id="86" name="Graphic 85" descr="Bee outline">
            <a:extLst>
              <a:ext uri="{FF2B5EF4-FFF2-40B4-BE49-F238E27FC236}">
                <a16:creationId xmlns:a16="http://schemas.microsoft.com/office/drawing/2014/main" id="{1B24495B-736B-4ADF-B83E-399744EE0E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8572396">
            <a:off x="879562" y="5360370"/>
            <a:ext cx="430628" cy="278041"/>
          </a:xfrm>
          <a:prstGeom prst="rect">
            <a:avLst/>
          </a:prstGeom>
        </p:spPr>
      </p:pic>
      <p:pic>
        <p:nvPicPr>
          <p:cNvPr id="87" name="Graphic 86" descr="Bee outline">
            <a:extLst>
              <a:ext uri="{FF2B5EF4-FFF2-40B4-BE49-F238E27FC236}">
                <a16:creationId xmlns:a16="http://schemas.microsoft.com/office/drawing/2014/main" id="{1B1957EB-971C-4627-93EB-06484A3EBF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4760629">
            <a:off x="1947408" y="3954790"/>
            <a:ext cx="430628" cy="278041"/>
          </a:xfrm>
          <a:prstGeom prst="rect">
            <a:avLst/>
          </a:prstGeom>
        </p:spPr>
      </p:pic>
      <p:pic>
        <p:nvPicPr>
          <p:cNvPr id="88" name="Graphic 87" descr="Bee outline">
            <a:extLst>
              <a:ext uri="{FF2B5EF4-FFF2-40B4-BE49-F238E27FC236}">
                <a16:creationId xmlns:a16="http://schemas.microsoft.com/office/drawing/2014/main" id="{F4918CC7-3585-4053-8F94-C4120DA84DA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61176">
            <a:off x="1174135" y="4755298"/>
            <a:ext cx="430628" cy="278041"/>
          </a:xfrm>
          <a:prstGeom prst="rect">
            <a:avLst/>
          </a:prstGeom>
        </p:spPr>
      </p:pic>
      <p:pic>
        <p:nvPicPr>
          <p:cNvPr id="89" name="Graphic 88" descr="Bee outline">
            <a:extLst>
              <a:ext uri="{FF2B5EF4-FFF2-40B4-BE49-F238E27FC236}">
                <a16:creationId xmlns:a16="http://schemas.microsoft.com/office/drawing/2014/main" id="{7B832BFC-F185-40B0-9F96-AE494521221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8961176">
            <a:off x="2533798" y="4940716"/>
            <a:ext cx="430628" cy="278041"/>
          </a:xfrm>
          <a:prstGeom prst="rect">
            <a:avLst/>
          </a:prstGeom>
        </p:spPr>
      </p:pic>
      <p:pic>
        <p:nvPicPr>
          <p:cNvPr id="90" name="Graphic 89" descr="Bee outline">
            <a:extLst>
              <a:ext uri="{FF2B5EF4-FFF2-40B4-BE49-F238E27FC236}">
                <a16:creationId xmlns:a16="http://schemas.microsoft.com/office/drawing/2014/main" id="{1DBE4B5B-E9AC-4173-9493-FD818965D1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4562226" y="4733554"/>
            <a:ext cx="430628" cy="278041"/>
          </a:xfrm>
          <a:prstGeom prst="rect">
            <a:avLst/>
          </a:prstGeom>
        </p:spPr>
      </p:pic>
      <p:pic>
        <p:nvPicPr>
          <p:cNvPr id="91" name="Graphic 90" descr="Bee outline">
            <a:extLst>
              <a:ext uri="{FF2B5EF4-FFF2-40B4-BE49-F238E27FC236}">
                <a16:creationId xmlns:a16="http://schemas.microsoft.com/office/drawing/2014/main" id="{AAF04E88-6412-4EF2-8E45-724E6ACA5D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6118800" y="4166091"/>
            <a:ext cx="430628" cy="278041"/>
          </a:xfrm>
          <a:prstGeom prst="rect">
            <a:avLst/>
          </a:prstGeom>
        </p:spPr>
      </p:pic>
      <p:pic>
        <p:nvPicPr>
          <p:cNvPr id="92" name="Graphic 91" descr="Bee outline">
            <a:extLst>
              <a:ext uri="{FF2B5EF4-FFF2-40B4-BE49-F238E27FC236}">
                <a16:creationId xmlns:a16="http://schemas.microsoft.com/office/drawing/2014/main" id="{B7F71A35-BB63-464E-A192-066751C9F0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4629582">
            <a:off x="6296808" y="5239187"/>
            <a:ext cx="430628" cy="278041"/>
          </a:xfrm>
          <a:prstGeom prst="rect">
            <a:avLst/>
          </a:prstGeom>
        </p:spPr>
      </p:pic>
      <p:pic>
        <p:nvPicPr>
          <p:cNvPr id="93" name="Graphic 92" descr="Bee outline">
            <a:extLst>
              <a:ext uri="{FF2B5EF4-FFF2-40B4-BE49-F238E27FC236}">
                <a16:creationId xmlns:a16="http://schemas.microsoft.com/office/drawing/2014/main" id="{A62C8322-1C3B-4643-8193-B61A0FE0A1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403342">
            <a:off x="5366287" y="4917949"/>
            <a:ext cx="430628" cy="278041"/>
          </a:xfrm>
          <a:prstGeom prst="rect">
            <a:avLst/>
          </a:prstGeom>
        </p:spPr>
      </p:pic>
      <p:pic>
        <p:nvPicPr>
          <p:cNvPr id="94" name="Graphic 93" descr="Bee outline">
            <a:extLst>
              <a:ext uri="{FF2B5EF4-FFF2-40B4-BE49-F238E27FC236}">
                <a16:creationId xmlns:a16="http://schemas.microsoft.com/office/drawing/2014/main" id="{6B2BDEE2-007C-4298-BAA0-8455D88BA5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64983">
            <a:off x="6779903" y="4715633"/>
            <a:ext cx="430628" cy="278041"/>
          </a:xfrm>
          <a:prstGeom prst="rect">
            <a:avLst/>
          </a:prstGeom>
        </p:spPr>
      </p:pic>
      <p:pic>
        <p:nvPicPr>
          <p:cNvPr id="95" name="Graphic 94" descr="Bee outline">
            <a:extLst>
              <a:ext uri="{FF2B5EF4-FFF2-40B4-BE49-F238E27FC236}">
                <a16:creationId xmlns:a16="http://schemas.microsoft.com/office/drawing/2014/main" id="{9D90319F-1082-4B57-B955-51FD756132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769843" y="4440635"/>
            <a:ext cx="292392" cy="354847"/>
          </a:xfrm>
          <a:prstGeom prst="rect">
            <a:avLst/>
          </a:prstGeom>
        </p:spPr>
      </p:pic>
      <p:pic>
        <p:nvPicPr>
          <p:cNvPr id="96" name="Graphic 95" descr="Bee outline">
            <a:extLst>
              <a:ext uri="{FF2B5EF4-FFF2-40B4-BE49-F238E27FC236}">
                <a16:creationId xmlns:a16="http://schemas.microsoft.com/office/drawing/2014/main" id="{6AD0FC9B-F65E-4B22-BD99-24379AAF9B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rot="4381596">
            <a:off x="6971694" y="5697248"/>
            <a:ext cx="292392" cy="354847"/>
          </a:xfrm>
          <a:prstGeom prst="rect">
            <a:avLst/>
          </a:prstGeom>
        </p:spPr>
      </p:pic>
      <p:pic>
        <p:nvPicPr>
          <p:cNvPr id="97" name="Graphic 96" descr="Bee outline">
            <a:extLst>
              <a:ext uri="{FF2B5EF4-FFF2-40B4-BE49-F238E27FC236}">
                <a16:creationId xmlns:a16="http://schemas.microsoft.com/office/drawing/2014/main" id="{CD9C7A07-7283-4DCA-BBA5-E26CF4C8D6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64855">
            <a:off x="6275579" y="892855"/>
            <a:ext cx="569086" cy="432455"/>
          </a:xfrm>
          <a:prstGeom prst="rect">
            <a:avLst/>
          </a:prstGeom>
        </p:spPr>
      </p:pic>
      <p:pic>
        <p:nvPicPr>
          <p:cNvPr id="98" name="Graphic 97" descr="Bee outline">
            <a:extLst>
              <a:ext uri="{FF2B5EF4-FFF2-40B4-BE49-F238E27FC236}">
                <a16:creationId xmlns:a16="http://schemas.microsoft.com/office/drawing/2014/main" id="{A6818A83-6500-4567-BB03-5180D82D77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rot="8236906">
            <a:off x="10310334" y="917359"/>
            <a:ext cx="544088" cy="544088"/>
          </a:xfrm>
          <a:prstGeom prst="rect">
            <a:avLst/>
          </a:prstGeom>
        </p:spPr>
      </p:pic>
      <p:pic>
        <p:nvPicPr>
          <p:cNvPr id="99" name="Graphic 98" descr="Bee outline">
            <a:extLst>
              <a:ext uri="{FF2B5EF4-FFF2-40B4-BE49-F238E27FC236}">
                <a16:creationId xmlns:a16="http://schemas.microsoft.com/office/drawing/2014/main" id="{59C5AD97-06E1-486C-B767-5F4879DD6BF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4760629">
            <a:off x="2710265" y="4393984"/>
            <a:ext cx="430628" cy="278041"/>
          </a:xfrm>
          <a:prstGeom prst="rect">
            <a:avLst/>
          </a:prstGeom>
        </p:spPr>
      </p:pic>
      <p:pic>
        <p:nvPicPr>
          <p:cNvPr id="100" name="Graphic 99" descr="Bee outline">
            <a:extLst>
              <a:ext uri="{FF2B5EF4-FFF2-40B4-BE49-F238E27FC236}">
                <a16:creationId xmlns:a16="http://schemas.microsoft.com/office/drawing/2014/main" id="{D3298B1E-D110-4979-BA0C-2CC7621010E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4760629">
            <a:off x="1919593" y="1367624"/>
            <a:ext cx="430628" cy="278041"/>
          </a:xfrm>
          <a:prstGeom prst="rect">
            <a:avLst/>
          </a:prstGeom>
        </p:spPr>
      </p:pic>
      <p:pic>
        <p:nvPicPr>
          <p:cNvPr id="101" name="Graphic 100" descr="Bee outline">
            <a:extLst>
              <a:ext uri="{FF2B5EF4-FFF2-40B4-BE49-F238E27FC236}">
                <a16:creationId xmlns:a16="http://schemas.microsoft.com/office/drawing/2014/main" id="{7A6817ED-9227-4AFF-A503-6FE6EE34E6B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39725" y="2211057"/>
            <a:ext cx="430628" cy="278041"/>
          </a:xfrm>
          <a:prstGeom prst="rect">
            <a:avLst/>
          </a:prstGeom>
        </p:spPr>
      </p:pic>
      <p:pic>
        <p:nvPicPr>
          <p:cNvPr id="102" name="Graphic 101" descr="Bee outline">
            <a:extLst>
              <a:ext uri="{FF2B5EF4-FFF2-40B4-BE49-F238E27FC236}">
                <a16:creationId xmlns:a16="http://schemas.microsoft.com/office/drawing/2014/main" id="{E7825FBB-473D-4B1D-8D31-C60E77477A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7752043">
            <a:off x="1194250" y="934842"/>
            <a:ext cx="430628" cy="278041"/>
          </a:xfrm>
          <a:prstGeom prst="rect">
            <a:avLst/>
          </a:prstGeom>
        </p:spPr>
      </p:pic>
      <p:pic>
        <p:nvPicPr>
          <p:cNvPr id="103" name="Graphic 102" descr="Bee outline">
            <a:extLst>
              <a:ext uri="{FF2B5EF4-FFF2-40B4-BE49-F238E27FC236}">
                <a16:creationId xmlns:a16="http://schemas.microsoft.com/office/drawing/2014/main" id="{209ECA13-2C36-4F32-A721-232BFC06B6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7956551">
            <a:off x="2059043" y="2132357"/>
            <a:ext cx="430628" cy="278041"/>
          </a:xfrm>
          <a:prstGeom prst="rect">
            <a:avLst/>
          </a:prstGeom>
        </p:spPr>
      </p:pic>
      <p:sp>
        <p:nvSpPr>
          <p:cNvPr id="108" name="TextBox 107">
            <a:extLst>
              <a:ext uri="{FF2B5EF4-FFF2-40B4-BE49-F238E27FC236}">
                <a16:creationId xmlns:a16="http://schemas.microsoft.com/office/drawing/2014/main" id="{6F67A1B0-DCBF-482A-9141-98C39418200C}"/>
              </a:ext>
            </a:extLst>
          </p:cNvPr>
          <p:cNvSpPr txBox="1"/>
          <p:nvPr/>
        </p:nvSpPr>
        <p:spPr>
          <a:xfrm>
            <a:off x="10000629" y="2599197"/>
            <a:ext cx="1512713" cy="646331"/>
          </a:xfrm>
          <a:prstGeom prst="rect">
            <a:avLst/>
          </a:prstGeom>
          <a:noFill/>
        </p:spPr>
        <p:txBody>
          <a:bodyPr wrap="square" rtlCol="0">
            <a:spAutoFit/>
          </a:bodyPr>
          <a:lstStyle/>
          <a:p>
            <a:r>
              <a:rPr lang="en-US" sz="3600" b="1" dirty="0"/>
              <a:t>Scout</a:t>
            </a:r>
            <a:endParaRPr lang="en-GB" sz="3600" b="1" dirty="0"/>
          </a:p>
        </p:txBody>
      </p:sp>
      <p:sp>
        <p:nvSpPr>
          <p:cNvPr id="109" name="TextBox 108">
            <a:extLst>
              <a:ext uri="{FF2B5EF4-FFF2-40B4-BE49-F238E27FC236}">
                <a16:creationId xmlns:a16="http://schemas.microsoft.com/office/drawing/2014/main" id="{ED000488-424F-45E7-8DD0-495F7DB98FED}"/>
              </a:ext>
            </a:extLst>
          </p:cNvPr>
          <p:cNvSpPr txBox="1"/>
          <p:nvPr/>
        </p:nvSpPr>
        <p:spPr>
          <a:xfrm>
            <a:off x="9845337" y="5382096"/>
            <a:ext cx="1762106" cy="646331"/>
          </a:xfrm>
          <a:prstGeom prst="rect">
            <a:avLst/>
          </a:prstGeom>
          <a:noFill/>
        </p:spPr>
        <p:txBody>
          <a:bodyPr wrap="square" rtlCol="0">
            <a:spAutoFit/>
          </a:bodyPr>
          <a:lstStyle/>
          <a:p>
            <a:r>
              <a:rPr lang="en-US" sz="3600" b="1" dirty="0"/>
              <a:t>Recruit</a:t>
            </a:r>
            <a:endParaRPr lang="en-GB" sz="3600" b="1" dirty="0"/>
          </a:p>
        </p:txBody>
      </p:sp>
    </p:spTree>
    <p:extLst>
      <p:ext uri="{BB962C8B-B14F-4D97-AF65-F5344CB8AC3E}">
        <p14:creationId xmlns:p14="http://schemas.microsoft.com/office/powerpoint/2010/main" val="2089677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3" grpId="0" animBg="1"/>
      <p:bldP spid="44" grpId="0" animBg="1"/>
      <p:bldP spid="45" grpId="0"/>
      <p:bldP spid="47" grpId="0" animBg="1"/>
      <p:bldP spid="48" grpId="0"/>
      <p:bldP spid="15" grpId="0" animBg="1"/>
      <p:bldP spid="52" grpId="0" animBg="1"/>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3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3465094" y="605831"/>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Colony level studies show environment influences benefits of  dancing</a:t>
            </a:r>
            <a:endParaRPr lang="en-GB" sz="2400" dirty="0">
              <a:solidFill>
                <a:schemeClr val="tx1"/>
              </a:solidFill>
            </a:endParaRPr>
          </a:p>
        </p:txBody>
      </p:sp>
      <p:sp>
        <p:nvSpPr>
          <p:cNvPr id="4" name="Hexagon 3">
            <a:extLst>
              <a:ext uri="{FF2B5EF4-FFF2-40B4-BE49-F238E27FC236}">
                <a16:creationId xmlns:a16="http://schemas.microsoft.com/office/drawing/2014/main" id="{CE1304B0-6273-45D6-8A0D-1E33BC13BC7A}"/>
              </a:ext>
            </a:extLst>
          </p:cNvPr>
          <p:cNvSpPr/>
          <p:nvPr/>
        </p:nvSpPr>
        <p:spPr>
          <a:xfrm>
            <a:off x="3465094" y="3740463"/>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Individual level studies show how foragers use the waggle dance</a:t>
            </a:r>
          </a:p>
        </p:txBody>
      </p:sp>
      <p:pic>
        <p:nvPicPr>
          <p:cNvPr id="5" name="Picture 4">
            <a:extLst>
              <a:ext uri="{FF2B5EF4-FFF2-40B4-BE49-F238E27FC236}">
                <a16:creationId xmlns:a16="http://schemas.microsoft.com/office/drawing/2014/main" id="{7C8B9E77-DD46-45DC-9FD4-247FBD20FD8E}"/>
              </a:ext>
            </a:extLst>
          </p:cNvPr>
          <p:cNvPicPr>
            <a:picLocks noChangeAspect="1"/>
          </p:cNvPicPr>
          <p:nvPr/>
        </p:nvPicPr>
        <p:blipFill rotWithShape="1">
          <a:blip r:embed="rId4"/>
          <a:srcRect l="28421" t="21490" r="13038" b="40591"/>
          <a:stretch/>
        </p:blipFill>
        <p:spPr>
          <a:xfrm>
            <a:off x="6615667" y="865871"/>
            <a:ext cx="5069711" cy="2025570"/>
          </a:xfrm>
          <a:prstGeom prst="rect">
            <a:avLst/>
          </a:prstGeom>
          <a:ln w="38100">
            <a:solidFill>
              <a:schemeClr val="tx1"/>
            </a:solidFill>
          </a:ln>
        </p:spPr>
      </p:pic>
      <p:pic>
        <p:nvPicPr>
          <p:cNvPr id="12" name="Picture 11">
            <a:extLst>
              <a:ext uri="{FF2B5EF4-FFF2-40B4-BE49-F238E27FC236}">
                <a16:creationId xmlns:a16="http://schemas.microsoft.com/office/drawing/2014/main" id="{EE5A4A17-79F4-46A5-8657-14EE84D5D073}"/>
              </a:ext>
            </a:extLst>
          </p:cNvPr>
          <p:cNvPicPr>
            <a:picLocks noChangeAspect="1"/>
          </p:cNvPicPr>
          <p:nvPr/>
        </p:nvPicPr>
        <p:blipFill rotWithShape="1">
          <a:blip r:embed="rId5"/>
          <a:srcRect l="26868" t="24641" r="13987" b="38735"/>
          <a:stretch/>
        </p:blipFill>
        <p:spPr>
          <a:xfrm>
            <a:off x="6615666" y="3740463"/>
            <a:ext cx="5069711" cy="1991626"/>
          </a:xfrm>
          <a:prstGeom prst="rect">
            <a:avLst/>
          </a:prstGeom>
          <a:ln w="38100">
            <a:solidFill>
              <a:schemeClr val="tx1"/>
            </a:solidFill>
          </a:ln>
        </p:spPr>
      </p:pic>
    </p:spTree>
    <p:extLst>
      <p:ext uri="{BB962C8B-B14F-4D97-AF65-F5344CB8AC3E}">
        <p14:creationId xmlns:p14="http://schemas.microsoft.com/office/powerpoint/2010/main" val="307116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bees&#10;&#10;Description automatically generated with medium confidence">
            <a:extLst>
              <a:ext uri="{FF2B5EF4-FFF2-40B4-BE49-F238E27FC236}">
                <a16:creationId xmlns:a16="http://schemas.microsoft.com/office/drawing/2014/main" id="{3AF561F4-F00C-49FD-B061-A6851DE4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31" y="1473750"/>
            <a:ext cx="3947218" cy="3910499"/>
          </a:xfrm>
          <a:prstGeom prst="hexagon">
            <a:avLst/>
          </a:prstGeom>
        </p:spPr>
      </p:pic>
      <p:sp>
        <p:nvSpPr>
          <p:cNvPr id="3" name="Hexagon 2">
            <a:extLst>
              <a:ext uri="{FF2B5EF4-FFF2-40B4-BE49-F238E27FC236}">
                <a16:creationId xmlns:a16="http://schemas.microsoft.com/office/drawing/2014/main" id="{CC55AAF2-9517-4169-894A-E04514F4A5FA}"/>
              </a:ext>
            </a:extLst>
          </p:cNvPr>
          <p:cNvSpPr/>
          <p:nvPr/>
        </p:nvSpPr>
        <p:spPr>
          <a:xfrm>
            <a:off x="3465094" y="605831"/>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Colony level studies show environment influences benefits of  dancing</a:t>
            </a:r>
            <a:endParaRPr lang="en-GB" sz="2400" dirty="0">
              <a:solidFill>
                <a:schemeClr val="tx1"/>
              </a:solidFill>
            </a:endParaRPr>
          </a:p>
        </p:txBody>
      </p:sp>
      <p:sp>
        <p:nvSpPr>
          <p:cNvPr id="4" name="Hexagon 3">
            <a:extLst>
              <a:ext uri="{FF2B5EF4-FFF2-40B4-BE49-F238E27FC236}">
                <a16:creationId xmlns:a16="http://schemas.microsoft.com/office/drawing/2014/main" id="{CE1304B0-6273-45D6-8A0D-1E33BC13BC7A}"/>
              </a:ext>
            </a:extLst>
          </p:cNvPr>
          <p:cNvSpPr/>
          <p:nvPr/>
        </p:nvSpPr>
        <p:spPr>
          <a:xfrm>
            <a:off x="3465094" y="3740463"/>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Individual level studies show how foragers use the waggle dance</a:t>
            </a:r>
          </a:p>
        </p:txBody>
      </p:sp>
      <p:sp>
        <p:nvSpPr>
          <p:cNvPr id="6" name="Hexagon 5">
            <a:extLst>
              <a:ext uri="{FF2B5EF4-FFF2-40B4-BE49-F238E27FC236}">
                <a16:creationId xmlns:a16="http://schemas.microsoft.com/office/drawing/2014/main" id="{57BBF8C4-E5BC-4C9E-B110-E2B8305CF9AE}"/>
              </a:ext>
            </a:extLst>
          </p:cNvPr>
          <p:cNvSpPr/>
          <p:nvPr/>
        </p:nvSpPr>
        <p:spPr>
          <a:xfrm>
            <a:off x="5918276" y="2173147"/>
            <a:ext cx="2988072" cy="2511707"/>
          </a:xfrm>
          <a:prstGeom prst="hexagon">
            <a:avLst/>
          </a:prstGeom>
          <a:solidFill>
            <a:srgbClr val="E5B256"/>
          </a:solidFill>
          <a:ln w="444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How can we quantify waggle dance use at the colony level?</a:t>
            </a:r>
          </a:p>
        </p:txBody>
      </p:sp>
    </p:spTree>
    <p:extLst>
      <p:ext uri="{BB962C8B-B14F-4D97-AF65-F5344CB8AC3E}">
        <p14:creationId xmlns:p14="http://schemas.microsoft.com/office/powerpoint/2010/main" val="238591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8E2BFF8-7FB5-4479-B589-AFEEE02BCD37}"/>
              </a:ext>
            </a:extLst>
          </p:cNvPr>
          <p:cNvGrpSpPr/>
          <p:nvPr/>
        </p:nvGrpSpPr>
        <p:grpSpPr>
          <a:xfrm>
            <a:off x="929273" y="1864346"/>
            <a:ext cx="4718763" cy="1642565"/>
            <a:chOff x="165085" y="1810737"/>
            <a:chExt cx="8772147" cy="2973368"/>
          </a:xfrm>
        </p:grpSpPr>
        <p:grpSp>
          <p:nvGrpSpPr>
            <p:cNvPr id="35" name="Group 34">
              <a:extLst>
                <a:ext uri="{FF2B5EF4-FFF2-40B4-BE49-F238E27FC236}">
                  <a16:creationId xmlns:a16="http://schemas.microsoft.com/office/drawing/2014/main" id="{5BE5E3DD-9035-493E-BE42-88681D4B2325}"/>
                </a:ext>
              </a:extLst>
            </p:cNvPr>
            <p:cNvGrpSpPr/>
            <p:nvPr/>
          </p:nvGrpSpPr>
          <p:grpSpPr>
            <a:xfrm>
              <a:off x="5946856" y="2341170"/>
              <a:ext cx="2990376" cy="2442935"/>
              <a:chOff x="641532" y="2360998"/>
              <a:chExt cx="5082792" cy="4288394"/>
            </a:xfrm>
          </p:grpSpPr>
          <p:pic>
            <p:nvPicPr>
              <p:cNvPr id="46" name="Graphic 45" descr="Single gear outline">
                <a:extLst>
                  <a:ext uri="{FF2B5EF4-FFF2-40B4-BE49-F238E27FC236}">
                    <a16:creationId xmlns:a16="http://schemas.microsoft.com/office/drawing/2014/main" id="{4C1FD7E2-F704-4872-A50A-2395BD14A3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0374" y="3874107"/>
                <a:ext cx="1479356" cy="1479355"/>
              </a:xfrm>
              <a:prstGeom prst="rect">
                <a:avLst/>
              </a:prstGeom>
            </p:spPr>
          </p:pic>
          <p:pic>
            <p:nvPicPr>
              <p:cNvPr id="47" name="Graphic 46" descr="Single gear outline">
                <a:extLst>
                  <a:ext uri="{FF2B5EF4-FFF2-40B4-BE49-F238E27FC236}">
                    <a16:creationId xmlns:a16="http://schemas.microsoft.com/office/drawing/2014/main" id="{0400A870-7184-44F2-9B47-B4C2C7446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306909" y="4074218"/>
                <a:ext cx="1479355" cy="1479356"/>
              </a:xfrm>
              <a:prstGeom prst="rect">
                <a:avLst/>
              </a:prstGeom>
            </p:spPr>
          </p:pic>
          <p:pic>
            <p:nvPicPr>
              <p:cNvPr id="48" name="Graphic 47" descr="Single gear outline">
                <a:extLst>
                  <a:ext uri="{FF2B5EF4-FFF2-40B4-BE49-F238E27FC236}">
                    <a16:creationId xmlns:a16="http://schemas.microsoft.com/office/drawing/2014/main" id="{64C5A1B1-450F-4D6D-86BB-F0FAB73EC0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394808" y="3671751"/>
                <a:ext cx="1479355" cy="1479356"/>
              </a:xfrm>
              <a:prstGeom prst="rect">
                <a:avLst/>
              </a:prstGeom>
            </p:spPr>
          </p:pic>
          <p:pic>
            <p:nvPicPr>
              <p:cNvPr id="49" name="Graphic 48" descr="Bee outline">
                <a:extLst>
                  <a:ext uri="{FF2B5EF4-FFF2-40B4-BE49-F238E27FC236}">
                    <a16:creationId xmlns:a16="http://schemas.microsoft.com/office/drawing/2014/main" id="{EA302099-8257-49A9-ACAA-1C00CCBEE7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3932910" y="2908937"/>
                <a:ext cx="1791414" cy="1791412"/>
              </a:xfrm>
              <a:prstGeom prst="rect">
                <a:avLst/>
              </a:prstGeom>
            </p:spPr>
          </p:pic>
          <p:pic>
            <p:nvPicPr>
              <p:cNvPr id="50" name="Graphic 49" descr="Bee outline">
                <a:extLst>
                  <a:ext uri="{FF2B5EF4-FFF2-40B4-BE49-F238E27FC236}">
                    <a16:creationId xmlns:a16="http://schemas.microsoft.com/office/drawing/2014/main" id="{F56158C9-C1C4-4B76-AF2D-1B14F9F90A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1845591" y="4857980"/>
                <a:ext cx="1791414" cy="1791412"/>
              </a:xfrm>
              <a:prstGeom prst="rect">
                <a:avLst/>
              </a:prstGeom>
            </p:spPr>
          </p:pic>
          <p:pic>
            <p:nvPicPr>
              <p:cNvPr id="51" name="Graphic 50" descr="Bee outline">
                <a:extLst>
                  <a:ext uri="{FF2B5EF4-FFF2-40B4-BE49-F238E27FC236}">
                    <a16:creationId xmlns:a16="http://schemas.microsoft.com/office/drawing/2014/main" id="{BC2BC6D6-4BC9-499E-B1E9-8714A2500D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641532" y="2360998"/>
                <a:ext cx="1791414" cy="1791412"/>
              </a:xfrm>
              <a:prstGeom prst="rect">
                <a:avLst/>
              </a:prstGeom>
            </p:spPr>
          </p:pic>
        </p:grpSp>
        <p:grpSp>
          <p:nvGrpSpPr>
            <p:cNvPr id="36" name="Group 35">
              <a:extLst>
                <a:ext uri="{FF2B5EF4-FFF2-40B4-BE49-F238E27FC236}">
                  <a16:creationId xmlns:a16="http://schemas.microsoft.com/office/drawing/2014/main" id="{10668E37-9F11-45AB-9A74-CCEAB20DAA17}"/>
                </a:ext>
              </a:extLst>
            </p:cNvPr>
            <p:cNvGrpSpPr/>
            <p:nvPr/>
          </p:nvGrpSpPr>
          <p:grpSpPr>
            <a:xfrm rot="2236765">
              <a:off x="165085" y="1810737"/>
              <a:ext cx="2854886" cy="2729244"/>
              <a:chOff x="6755116" y="530338"/>
              <a:chExt cx="4564041" cy="4930952"/>
            </a:xfrm>
          </p:grpSpPr>
          <p:pic>
            <p:nvPicPr>
              <p:cNvPr id="40" name="Graphic 39" descr="Single gear outline">
                <a:extLst>
                  <a:ext uri="{FF2B5EF4-FFF2-40B4-BE49-F238E27FC236}">
                    <a16:creationId xmlns:a16="http://schemas.microsoft.com/office/drawing/2014/main" id="{7BCE6638-6878-4BD6-917C-38DEEA5B9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444621">
                <a:off x="6755116" y="2295654"/>
                <a:ext cx="1479355" cy="1479355"/>
              </a:xfrm>
              <a:prstGeom prst="rect">
                <a:avLst/>
              </a:prstGeom>
            </p:spPr>
          </p:pic>
          <p:pic>
            <p:nvPicPr>
              <p:cNvPr id="41" name="Graphic 40" descr="Bee outline">
                <a:extLst>
                  <a:ext uri="{FF2B5EF4-FFF2-40B4-BE49-F238E27FC236}">
                    <a16:creationId xmlns:a16="http://schemas.microsoft.com/office/drawing/2014/main" id="{02BA8B81-C97E-48F9-96BF-70606F3DD8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797839" y="2040471"/>
                <a:ext cx="1791413" cy="1791413"/>
              </a:xfrm>
              <a:prstGeom prst="rect">
                <a:avLst/>
              </a:prstGeom>
            </p:spPr>
          </p:pic>
          <p:pic>
            <p:nvPicPr>
              <p:cNvPr id="42" name="Graphic 41" descr="Single gear outline">
                <a:extLst>
                  <a:ext uri="{FF2B5EF4-FFF2-40B4-BE49-F238E27FC236}">
                    <a16:creationId xmlns:a16="http://schemas.microsoft.com/office/drawing/2014/main" id="{97FB452F-7093-44F1-8DDE-BCF6AA6467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089346">
                <a:off x="9839802" y="530338"/>
                <a:ext cx="1479355" cy="1479355"/>
              </a:xfrm>
              <a:prstGeom prst="rect">
                <a:avLst/>
              </a:prstGeom>
            </p:spPr>
          </p:pic>
          <p:pic>
            <p:nvPicPr>
              <p:cNvPr id="43" name="Graphic 42" descr="Bee outline">
                <a:extLst>
                  <a:ext uri="{FF2B5EF4-FFF2-40B4-BE49-F238E27FC236}">
                    <a16:creationId xmlns:a16="http://schemas.microsoft.com/office/drawing/2014/main" id="{86099872-BC50-46A9-B325-C33D3D8CA0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6846">
                <a:off x="8988678" y="1362719"/>
                <a:ext cx="1791413" cy="1791413"/>
              </a:xfrm>
              <a:prstGeom prst="rect">
                <a:avLst/>
              </a:prstGeom>
            </p:spPr>
          </p:pic>
          <p:pic>
            <p:nvPicPr>
              <p:cNvPr id="44" name="Graphic 43" descr="Single gear outline">
                <a:extLst>
                  <a:ext uri="{FF2B5EF4-FFF2-40B4-BE49-F238E27FC236}">
                    <a16:creationId xmlns:a16="http://schemas.microsoft.com/office/drawing/2014/main" id="{088A8DC4-66CE-450F-A624-E5840C9712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319447">
                <a:off x="9697323" y="3981935"/>
                <a:ext cx="1479355" cy="1479355"/>
              </a:xfrm>
              <a:prstGeom prst="rect">
                <a:avLst/>
              </a:prstGeom>
            </p:spPr>
          </p:pic>
          <p:pic>
            <p:nvPicPr>
              <p:cNvPr id="45" name="Graphic 44" descr="Bee outline">
                <a:extLst>
                  <a:ext uri="{FF2B5EF4-FFF2-40B4-BE49-F238E27FC236}">
                    <a16:creationId xmlns:a16="http://schemas.microsoft.com/office/drawing/2014/main" id="{1D5F36F1-4E88-4F02-B3C6-90D1F62E59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032442">
                <a:off x="8976781" y="2718574"/>
                <a:ext cx="1791413" cy="1791413"/>
              </a:xfrm>
              <a:prstGeom prst="rect">
                <a:avLst/>
              </a:prstGeom>
            </p:spPr>
          </p:pic>
        </p:grpSp>
        <p:sp>
          <p:nvSpPr>
            <p:cNvPr id="39" name="TextBox 38">
              <a:extLst>
                <a:ext uri="{FF2B5EF4-FFF2-40B4-BE49-F238E27FC236}">
                  <a16:creationId xmlns:a16="http://schemas.microsoft.com/office/drawing/2014/main" id="{A30F37EC-5E47-4A18-9A56-F04191AD1CC5}"/>
                </a:ext>
              </a:extLst>
            </p:cNvPr>
            <p:cNvSpPr txBox="1"/>
            <p:nvPr/>
          </p:nvSpPr>
          <p:spPr>
            <a:xfrm>
              <a:off x="3975531" y="3121239"/>
              <a:ext cx="2221467" cy="1169987"/>
            </a:xfrm>
            <a:prstGeom prst="rect">
              <a:avLst/>
            </a:prstGeom>
            <a:noFill/>
          </p:spPr>
          <p:txBody>
            <a:bodyPr wrap="square" rtlCol="0">
              <a:spAutoFit/>
            </a:bodyPr>
            <a:lstStyle/>
            <a:p>
              <a:r>
                <a:rPr lang="en-US" sz="3600" dirty="0">
                  <a:solidFill>
                    <a:srgbClr val="FF0000"/>
                  </a:solidFill>
                </a:rPr>
                <a:t>Vs.</a:t>
              </a:r>
              <a:endParaRPr lang="en-GB" sz="3600" dirty="0">
                <a:solidFill>
                  <a:srgbClr val="FF0000"/>
                </a:solidFill>
              </a:endParaRPr>
            </a:p>
          </p:txBody>
        </p:sp>
      </p:grpSp>
      <p:sp>
        <p:nvSpPr>
          <p:cNvPr id="62" name="Rectangle 61">
            <a:extLst>
              <a:ext uri="{FF2B5EF4-FFF2-40B4-BE49-F238E27FC236}">
                <a16:creationId xmlns:a16="http://schemas.microsoft.com/office/drawing/2014/main" id="{DB98CF49-E203-498B-B6DD-F61B292C2D06}"/>
              </a:ext>
            </a:extLst>
          </p:cNvPr>
          <p:cNvSpPr/>
          <p:nvPr/>
        </p:nvSpPr>
        <p:spPr>
          <a:xfrm>
            <a:off x="731855" y="1549958"/>
            <a:ext cx="5317725" cy="20418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Hexagon 92">
            <a:extLst>
              <a:ext uri="{FF2B5EF4-FFF2-40B4-BE49-F238E27FC236}">
                <a16:creationId xmlns:a16="http://schemas.microsoft.com/office/drawing/2014/main" id="{73BDDCC1-41DF-4CBF-8DAA-E1457EA6F46A}"/>
              </a:ext>
            </a:extLst>
          </p:cNvPr>
          <p:cNvSpPr/>
          <p:nvPr/>
        </p:nvSpPr>
        <p:spPr>
          <a:xfrm flipH="1" flipV="1">
            <a:off x="8633339" y="1337283"/>
            <a:ext cx="2594097" cy="2279097"/>
          </a:xfrm>
          <a:prstGeom prst="hexagon">
            <a:avLst/>
          </a:prstGeom>
          <a:solidFill>
            <a:srgbClr val="E5B256"/>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Hexagon 96">
            <a:extLst>
              <a:ext uri="{FF2B5EF4-FFF2-40B4-BE49-F238E27FC236}">
                <a16:creationId xmlns:a16="http://schemas.microsoft.com/office/drawing/2014/main" id="{DFA63409-90E4-4BB4-9C9C-ED4F108BDA80}"/>
              </a:ext>
            </a:extLst>
          </p:cNvPr>
          <p:cNvSpPr/>
          <p:nvPr/>
        </p:nvSpPr>
        <p:spPr>
          <a:xfrm flipH="1" flipV="1">
            <a:off x="6134955" y="2373168"/>
            <a:ext cx="2993726" cy="2785184"/>
          </a:xfrm>
          <a:prstGeom prst="hexagon">
            <a:avLst/>
          </a:prstGeom>
          <a:solidFill>
            <a:srgbClr val="E5B256"/>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5" name="Group 94">
            <a:extLst>
              <a:ext uri="{FF2B5EF4-FFF2-40B4-BE49-F238E27FC236}">
                <a16:creationId xmlns:a16="http://schemas.microsoft.com/office/drawing/2014/main" id="{95B74E4A-F3F1-4AB5-A474-26A52CDC4762}"/>
              </a:ext>
            </a:extLst>
          </p:cNvPr>
          <p:cNvGrpSpPr/>
          <p:nvPr/>
        </p:nvGrpSpPr>
        <p:grpSpPr>
          <a:xfrm rot="16200000" flipH="1" flipV="1">
            <a:off x="6614733" y="3506347"/>
            <a:ext cx="1476601" cy="1376058"/>
            <a:chOff x="5010701" y="2931207"/>
            <a:chExt cx="1637807" cy="1595361"/>
          </a:xfrm>
        </p:grpSpPr>
        <p:grpSp>
          <p:nvGrpSpPr>
            <p:cNvPr id="104" name="Group 103">
              <a:extLst>
                <a:ext uri="{FF2B5EF4-FFF2-40B4-BE49-F238E27FC236}">
                  <a16:creationId xmlns:a16="http://schemas.microsoft.com/office/drawing/2014/main" id="{70D2C8F5-0C0F-4F67-ABCB-6C8D34A1D685}"/>
                </a:ext>
              </a:extLst>
            </p:cNvPr>
            <p:cNvGrpSpPr/>
            <p:nvPr/>
          </p:nvGrpSpPr>
          <p:grpSpPr>
            <a:xfrm rot="238657">
              <a:off x="5010701" y="3605372"/>
              <a:ext cx="901727" cy="836245"/>
              <a:chOff x="5016919" y="3614263"/>
              <a:chExt cx="901727" cy="836245"/>
            </a:xfrm>
          </p:grpSpPr>
          <p:pic>
            <p:nvPicPr>
              <p:cNvPr id="111" name="Graphic 110" descr="Single gear outline">
                <a:extLst>
                  <a:ext uri="{FF2B5EF4-FFF2-40B4-BE49-F238E27FC236}">
                    <a16:creationId xmlns:a16="http://schemas.microsoft.com/office/drawing/2014/main" id="{2392D3AE-D631-4E23-BB54-B2C74B2536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12" name="Graphic 111" descr="Bee outline">
                <a:extLst>
                  <a:ext uri="{FF2B5EF4-FFF2-40B4-BE49-F238E27FC236}">
                    <a16:creationId xmlns:a16="http://schemas.microsoft.com/office/drawing/2014/main" id="{42AB5D62-D5DE-48A8-8DC9-E00C516DB1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105" name="Group 104">
              <a:extLst>
                <a:ext uri="{FF2B5EF4-FFF2-40B4-BE49-F238E27FC236}">
                  <a16:creationId xmlns:a16="http://schemas.microsoft.com/office/drawing/2014/main" id="{49307368-6555-4A29-984F-472E0247EB69}"/>
                </a:ext>
              </a:extLst>
            </p:cNvPr>
            <p:cNvGrpSpPr/>
            <p:nvPr/>
          </p:nvGrpSpPr>
          <p:grpSpPr>
            <a:xfrm rot="14619681">
              <a:off x="5779522" y="3657582"/>
              <a:ext cx="901727" cy="836245"/>
              <a:chOff x="5016919" y="3614263"/>
              <a:chExt cx="901727" cy="836245"/>
            </a:xfrm>
          </p:grpSpPr>
          <p:pic>
            <p:nvPicPr>
              <p:cNvPr id="109" name="Graphic 108" descr="Single gear outline">
                <a:extLst>
                  <a:ext uri="{FF2B5EF4-FFF2-40B4-BE49-F238E27FC236}">
                    <a16:creationId xmlns:a16="http://schemas.microsoft.com/office/drawing/2014/main" id="{E2CBA114-9508-45C6-9715-1B7BCA076B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10" name="Graphic 109" descr="Bee outline">
                <a:extLst>
                  <a:ext uri="{FF2B5EF4-FFF2-40B4-BE49-F238E27FC236}">
                    <a16:creationId xmlns:a16="http://schemas.microsoft.com/office/drawing/2014/main" id="{F1850FE2-BC83-4A62-B911-BB7BAD04A8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nvGrpSpPr>
            <p:cNvPr id="106" name="Group 105">
              <a:extLst>
                <a:ext uri="{FF2B5EF4-FFF2-40B4-BE49-F238E27FC236}">
                  <a16:creationId xmlns:a16="http://schemas.microsoft.com/office/drawing/2014/main" id="{95D762F6-9D4A-46C6-A480-9556237DC98A}"/>
                </a:ext>
              </a:extLst>
            </p:cNvPr>
            <p:cNvGrpSpPr/>
            <p:nvPr/>
          </p:nvGrpSpPr>
          <p:grpSpPr>
            <a:xfrm rot="7427096">
              <a:off x="5434924" y="2963948"/>
              <a:ext cx="901727" cy="836245"/>
              <a:chOff x="5016919" y="3614263"/>
              <a:chExt cx="901727" cy="836245"/>
            </a:xfrm>
          </p:grpSpPr>
          <p:pic>
            <p:nvPicPr>
              <p:cNvPr id="107" name="Graphic 106" descr="Single gear outline">
                <a:extLst>
                  <a:ext uri="{FF2B5EF4-FFF2-40B4-BE49-F238E27FC236}">
                    <a16:creationId xmlns:a16="http://schemas.microsoft.com/office/drawing/2014/main" id="{02354DAD-513A-4933-85ED-1EFE7E61B4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552234">
                <a:off x="4989637" y="3921680"/>
                <a:ext cx="556110" cy="501546"/>
              </a:xfrm>
              <a:prstGeom prst="rect">
                <a:avLst/>
              </a:prstGeom>
            </p:spPr>
          </p:pic>
          <p:pic>
            <p:nvPicPr>
              <p:cNvPr id="108" name="Graphic 107" descr="Bee outline">
                <a:extLst>
                  <a:ext uri="{FF2B5EF4-FFF2-40B4-BE49-F238E27FC236}">
                    <a16:creationId xmlns:a16="http://schemas.microsoft.com/office/drawing/2014/main" id="{9A70C1E6-57E7-4CE5-9A95-02F2FFD2B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65229">
                <a:off x="5278265" y="3647300"/>
                <a:ext cx="673417" cy="607344"/>
              </a:xfrm>
              <a:prstGeom prst="rect">
                <a:avLst/>
              </a:prstGeom>
            </p:spPr>
          </p:pic>
        </p:grpSp>
      </p:grpSp>
      <p:grpSp>
        <p:nvGrpSpPr>
          <p:cNvPr id="96" name="Group 95">
            <a:extLst>
              <a:ext uri="{FF2B5EF4-FFF2-40B4-BE49-F238E27FC236}">
                <a16:creationId xmlns:a16="http://schemas.microsoft.com/office/drawing/2014/main" id="{1D00E40D-5BF5-4A26-BAC7-49F03AC8DE61}"/>
              </a:ext>
            </a:extLst>
          </p:cNvPr>
          <p:cNvGrpSpPr/>
          <p:nvPr/>
        </p:nvGrpSpPr>
        <p:grpSpPr>
          <a:xfrm rot="1988357" flipH="1" flipV="1">
            <a:off x="6914235" y="2404416"/>
            <a:ext cx="1822564" cy="1361694"/>
            <a:chOff x="898370" y="1993647"/>
            <a:chExt cx="5082792" cy="4288394"/>
          </a:xfrm>
        </p:grpSpPr>
        <p:pic>
          <p:nvPicPr>
            <p:cNvPr id="98" name="Graphic 97" descr="Single gear outline">
              <a:extLst>
                <a:ext uri="{FF2B5EF4-FFF2-40B4-BE49-F238E27FC236}">
                  <a16:creationId xmlns:a16="http://schemas.microsoft.com/office/drawing/2014/main" id="{AB956A4E-E4E1-49EC-A29E-9B8964C52B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7211" y="3506756"/>
              <a:ext cx="1479355" cy="1479355"/>
            </a:xfrm>
            <a:prstGeom prst="rect">
              <a:avLst/>
            </a:prstGeom>
          </p:spPr>
        </p:pic>
        <p:pic>
          <p:nvPicPr>
            <p:cNvPr id="99" name="Graphic 98" descr="Single gear outline">
              <a:extLst>
                <a:ext uri="{FF2B5EF4-FFF2-40B4-BE49-F238E27FC236}">
                  <a16:creationId xmlns:a16="http://schemas.microsoft.com/office/drawing/2014/main" id="{A900AFE1-938A-4101-98F2-1E91F33CD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3563746" y="3706866"/>
              <a:ext cx="1479355" cy="1479355"/>
            </a:xfrm>
            <a:prstGeom prst="rect">
              <a:avLst/>
            </a:prstGeom>
          </p:spPr>
        </p:pic>
        <p:pic>
          <p:nvPicPr>
            <p:cNvPr id="100" name="Graphic 99" descr="Single gear outline">
              <a:extLst>
                <a:ext uri="{FF2B5EF4-FFF2-40B4-BE49-F238E27FC236}">
                  <a16:creationId xmlns:a16="http://schemas.microsoft.com/office/drawing/2014/main" id="{F0A439DE-5A9D-46D1-9FD6-A914451824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445720">
              <a:off x="1651646" y="3304398"/>
              <a:ext cx="1479355" cy="1479355"/>
            </a:xfrm>
            <a:prstGeom prst="rect">
              <a:avLst/>
            </a:prstGeom>
          </p:spPr>
        </p:pic>
        <p:pic>
          <p:nvPicPr>
            <p:cNvPr id="101" name="Graphic 100" descr="Bee outline">
              <a:extLst>
                <a:ext uri="{FF2B5EF4-FFF2-40B4-BE49-F238E27FC236}">
                  <a16:creationId xmlns:a16="http://schemas.microsoft.com/office/drawing/2014/main" id="{0120A4A2-0834-4590-B7C5-49379E6649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001263">
              <a:off x="4189749" y="2541587"/>
              <a:ext cx="1791413" cy="1791413"/>
            </a:xfrm>
            <a:prstGeom prst="rect">
              <a:avLst/>
            </a:prstGeom>
          </p:spPr>
        </p:pic>
        <p:pic>
          <p:nvPicPr>
            <p:cNvPr id="102" name="Graphic 101" descr="Bee outline">
              <a:extLst>
                <a:ext uri="{FF2B5EF4-FFF2-40B4-BE49-F238E27FC236}">
                  <a16:creationId xmlns:a16="http://schemas.microsoft.com/office/drawing/2014/main" id="{EB1FF457-B4C1-41C5-8CB1-9396BE65FC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77206">
              <a:off x="2102429" y="4490628"/>
              <a:ext cx="1791413" cy="1791413"/>
            </a:xfrm>
            <a:prstGeom prst="rect">
              <a:avLst/>
            </a:prstGeom>
          </p:spPr>
        </p:pic>
        <p:pic>
          <p:nvPicPr>
            <p:cNvPr id="103" name="Graphic 102" descr="Bee outline">
              <a:extLst>
                <a:ext uri="{FF2B5EF4-FFF2-40B4-BE49-F238E27FC236}">
                  <a16:creationId xmlns:a16="http://schemas.microsoft.com/office/drawing/2014/main" id="{E3A32F3D-6FE4-4C17-BBDE-73B7D0B6CA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31286">
              <a:off x="898370" y="1993647"/>
              <a:ext cx="1791413" cy="1791413"/>
            </a:xfrm>
            <a:prstGeom prst="rect">
              <a:avLst/>
            </a:prstGeom>
          </p:spPr>
        </p:pic>
      </p:grpSp>
      <p:sp>
        <p:nvSpPr>
          <p:cNvPr id="113" name="Hexagon 112">
            <a:extLst>
              <a:ext uri="{FF2B5EF4-FFF2-40B4-BE49-F238E27FC236}">
                <a16:creationId xmlns:a16="http://schemas.microsoft.com/office/drawing/2014/main" id="{FD260430-3B87-4172-85F2-965A0D22623B}"/>
              </a:ext>
            </a:extLst>
          </p:cNvPr>
          <p:cNvSpPr/>
          <p:nvPr/>
        </p:nvSpPr>
        <p:spPr>
          <a:xfrm flipH="1" flipV="1">
            <a:off x="8633339" y="3936898"/>
            <a:ext cx="2594097" cy="2279097"/>
          </a:xfrm>
          <a:prstGeom prst="hexagon">
            <a:avLst/>
          </a:prstGeom>
          <a:solidFill>
            <a:srgbClr val="E5B256"/>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 name="Freeform: Shape 113">
            <a:extLst>
              <a:ext uri="{FF2B5EF4-FFF2-40B4-BE49-F238E27FC236}">
                <a16:creationId xmlns:a16="http://schemas.microsoft.com/office/drawing/2014/main" id="{B4EAA2DE-F413-41D2-AF43-6FD71BB0A1A4}"/>
              </a:ext>
            </a:extLst>
          </p:cNvPr>
          <p:cNvSpPr/>
          <p:nvPr/>
        </p:nvSpPr>
        <p:spPr>
          <a:xfrm rot="13739991" flipH="1" flipV="1">
            <a:off x="9546849" y="4519424"/>
            <a:ext cx="878685" cy="1387008"/>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Freeform: Shape 114">
            <a:extLst>
              <a:ext uri="{FF2B5EF4-FFF2-40B4-BE49-F238E27FC236}">
                <a16:creationId xmlns:a16="http://schemas.microsoft.com/office/drawing/2014/main" id="{496DCA88-6B25-4A6C-8F6D-33AAEADDCA20}"/>
              </a:ext>
            </a:extLst>
          </p:cNvPr>
          <p:cNvSpPr/>
          <p:nvPr/>
        </p:nvSpPr>
        <p:spPr>
          <a:xfrm rot="19487825" flipH="1" flipV="1">
            <a:off x="9550566" y="1654765"/>
            <a:ext cx="837899" cy="1188200"/>
          </a:xfrm>
          <a:custGeom>
            <a:avLst/>
            <a:gdLst>
              <a:gd name="connsiteX0" fmla="*/ 71149 w 364503"/>
              <a:gd name="connsiteY0" fmla="*/ 715847 h 791936"/>
              <a:gd name="connsiteX1" fmla="*/ 319724 w 364503"/>
              <a:gd name="connsiteY1" fmla="*/ 23389 h 791936"/>
              <a:gd name="connsiteX2" fmla="*/ 128 w 364503"/>
              <a:gd name="connsiteY2" fmla="*/ 209820 h 791936"/>
              <a:gd name="connsiteX3" fmla="*/ 364112 w 364503"/>
              <a:gd name="connsiteY3" fmla="*/ 671459 h 791936"/>
              <a:gd name="connsiteX4" fmla="*/ 71149 w 364503"/>
              <a:gd name="connsiteY4" fmla="*/ 769113 h 791936"/>
              <a:gd name="connsiteX5" fmla="*/ 71149 w 364503"/>
              <a:gd name="connsiteY5" fmla="*/ 715847 h 7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503" h="791936">
                <a:moveTo>
                  <a:pt x="71149" y="715847"/>
                </a:moveTo>
                <a:cubicBezTo>
                  <a:pt x="112578" y="591560"/>
                  <a:pt x="331561" y="107727"/>
                  <a:pt x="319724" y="23389"/>
                </a:cubicBezTo>
                <a:cubicBezTo>
                  <a:pt x="307887" y="-60949"/>
                  <a:pt x="-7270" y="101808"/>
                  <a:pt x="128" y="209820"/>
                </a:cubicBezTo>
                <a:cubicBezTo>
                  <a:pt x="7526" y="317832"/>
                  <a:pt x="352275" y="578244"/>
                  <a:pt x="364112" y="671459"/>
                </a:cubicBezTo>
                <a:cubicBezTo>
                  <a:pt x="375949" y="764674"/>
                  <a:pt x="115537" y="761715"/>
                  <a:pt x="71149" y="769113"/>
                </a:cubicBezTo>
                <a:cubicBezTo>
                  <a:pt x="26761" y="776511"/>
                  <a:pt x="29720" y="840134"/>
                  <a:pt x="71149" y="71584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6" name="Graphic 115" descr="Bee outline">
            <a:extLst>
              <a:ext uri="{FF2B5EF4-FFF2-40B4-BE49-F238E27FC236}">
                <a16:creationId xmlns:a16="http://schemas.microsoft.com/office/drawing/2014/main" id="{19BBB1C6-78F9-42D1-836B-0A44BBA1C5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571502" flipH="1" flipV="1">
            <a:off x="9368546" y="2006326"/>
            <a:ext cx="455562" cy="420051"/>
          </a:xfrm>
          <a:prstGeom prst="rect">
            <a:avLst/>
          </a:prstGeom>
        </p:spPr>
      </p:pic>
      <p:pic>
        <p:nvPicPr>
          <p:cNvPr id="117" name="Graphic 116" descr="Bee outline">
            <a:extLst>
              <a:ext uri="{FF2B5EF4-FFF2-40B4-BE49-F238E27FC236}">
                <a16:creationId xmlns:a16="http://schemas.microsoft.com/office/drawing/2014/main" id="{3F6DE7B8-E428-4529-AF2F-21164A00E0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893027" flipH="1" flipV="1">
            <a:off x="9509433" y="5137406"/>
            <a:ext cx="455562" cy="420051"/>
          </a:xfrm>
          <a:prstGeom prst="rect">
            <a:avLst/>
          </a:prstGeom>
        </p:spPr>
      </p:pic>
      <p:cxnSp>
        <p:nvCxnSpPr>
          <p:cNvPr id="118" name="Straight Arrow Connector 117">
            <a:extLst>
              <a:ext uri="{FF2B5EF4-FFF2-40B4-BE49-F238E27FC236}">
                <a16:creationId xmlns:a16="http://schemas.microsoft.com/office/drawing/2014/main" id="{BDC90DFB-A7CF-45FD-ABEE-AA69225F55E0}"/>
              </a:ext>
            </a:extLst>
          </p:cNvPr>
          <p:cNvCxnSpPr>
            <a:cxnSpLocks/>
          </p:cNvCxnSpPr>
          <p:nvPr/>
        </p:nvCxnSpPr>
        <p:spPr>
          <a:xfrm flipV="1">
            <a:off x="8451933" y="2553805"/>
            <a:ext cx="1188211" cy="491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203D84F1-A739-4A0B-8677-29234164B709}"/>
              </a:ext>
            </a:extLst>
          </p:cNvPr>
          <p:cNvCxnSpPr>
            <a:cxnSpLocks/>
          </p:cNvCxnSpPr>
          <p:nvPr/>
        </p:nvCxnSpPr>
        <p:spPr>
          <a:xfrm>
            <a:off x="7422778" y="4579452"/>
            <a:ext cx="1935051" cy="446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2EA2CC9-1944-4FAA-8F8A-106E13B2FFF2}"/>
              </a:ext>
            </a:extLst>
          </p:cNvPr>
          <p:cNvSpPr txBox="1"/>
          <p:nvPr/>
        </p:nvSpPr>
        <p:spPr>
          <a:xfrm>
            <a:off x="3102243" y="509281"/>
            <a:ext cx="6809152" cy="646331"/>
          </a:xfrm>
          <a:prstGeom prst="rect">
            <a:avLst/>
          </a:prstGeom>
          <a:noFill/>
        </p:spPr>
        <p:txBody>
          <a:bodyPr wrap="square" rtlCol="0">
            <a:spAutoFit/>
          </a:bodyPr>
          <a:lstStyle/>
          <a:p>
            <a:r>
              <a:rPr lang="en-US" sz="3600" b="1" dirty="0"/>
              <a:t>A model of foraging patterns</a:t>
            </a:r>
            <a:endParaRPr lang="en-GB" sz="3600" b="1" dirty="0"/>
          </a:p>
        </p:txBody>
      </p:sp>
      <p:sp>
        <p:nvSpPr>
          <p:cNvPr id="66" name="TextBox 65">
            <a:extLst>
              <a:ext uri="{FF2B5EF4-FFF2-40B4-BE49-F238E27FC236}">
                <a16:creationId xmlns:a16="http://schemas.microsoft.com/office/drawing/2014/main" id="{F0DD7553-3794-4FC5-AF2C-7445729BFDA3}"/>
              </a:ext>
            </a:extLst>
          </p:cNvPr>
          <p:cNvSpPr txBox="1"/>
          <p:nvPr/>
        </p:nvSpPr>
        <p:spPr>
          <a:xfrm>
            <a:off x="838214" y="1613597"/>
            <a:ext cx="2294206" cy="646331"/>
          </a:xfrm>
          <a:prstGeom prst="rect">
            <a:avLst/>
          </a:prstGeom>
          <a:noFill/>
        </p:spPr>
        <p:txBody>
          <a:bodyPr wrap="square" rtlCol="0">
            <a:spAutoFit/>
          </a:bodyPr>
          <a:lstStyle/>
          <a:p>
            <a:pPr algn="ctr"/>
            <a:r>
              <a:rPr lang="en-US" b="1" dirty="0"/>
              <a:t>Private information</a:t>
            </a:r>
          </a:p>
          <a:p>
            <a:pPr algn="ctr"/>
            <a:r>
              <a:rPr lang="en-US" b="1" dirty="0"/>
              <a:t>(Scout)</a:t>
            </a:r>
            <a:endParaRPr lang="en-GB" b="1" dirty="0"/>
          </a:p>
        </p:txBody>
      </p:sp>
      <p:sp>
        <p:nvSpPr>
          <p:cNvPr id="67" name="TextBox 66">
            <a:extLst>
              <a:ext uri="{FF2B5EF4-FFF2-40B4-BE49-F238E27FC236}">
                <a16:creationId xmlns:a16="http://schemas.microsoft.com/office/drawing/2014/main" id="{9BB15857-C87F-4C39-934E-2A13FA9F7887}"/>
              </a:ext>
            </a:extLst>
          </p:cNvPr>
          <p:cNvSpPr txBox="1"/>
          <p:nvPr/>
        </p:nvSpPr>
        <p:spPr>
          <a:xfrm>
            <a:off x="3719844" y="1636135"/>
            <a:ext cx="2294206" cy="646331"/>
          </a:xfrm>
          <a:prstGeom prst="rect">
            <a:avLst/>
          </a:prstGeom>
          <a:noFill/>
        </p:spPr>
        <p:txBody>
          <a:bodyPr wrap="square" rtlCol="0">
            <a:spAutoFit/>
          </a:bodyPr>
          <a:lstStyle/>
          <a:p>
            <a:pPr algn="ctr"/>
            <a:r>
              <a:rPr lang="en-US" b="1" dirty="0"/>
              <a:t>Social information</a:t>
            </a:r>
          </a:p>
          <a:p>
            <a:pPr algn="ctr"/>
            <a:r>
              <a:rPr lang="en-US" b="1" dirty="0"/>
              <a:t>(Recruit)</a:t>
            </a:r>
            <a:endParaRPr lang="en-GB" b="1" dirty="0"/>
          </a:p>
        </p:txBody>
      </p:sp>
    </p:spTree>
    <p:extLst>
      <p:ext uri="{BB962C8B-B14F-4D97-AF65-F5344CB8AC3E}">
        <p14:creationId xmlns:p14="http://schemas.microsoft.com/office/powerpoint/2010/main" val="27108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7" grpId="0" animBg="1"/>
      <p:bldP spid="113" grpId="0" animBg="1"/>
      <p:bldP spid="114" grpId="0" animBg="1"/>
      <p:bldP spid="1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82002C3-5CCC-424C-B658-1E09717B3015}"/>
              </a:ext>
            </a:extLst>
          </p:cNvPr>
          <p:cNvGrpSpPr/>
          <p:nvPr/>
        </p:nvGrpSpPr>
        <p:grpSpPr>
          <a:xfrm>
            <a:off x="8811454" y="3664508"/>
            <a:ext cx="2699671" cy="2620722"/>
            <a:chOff x="459315" y="543471"/>
            <a:chExt cx="5313977" cy="4319994"/>
          </a:xfrm>
        </p:grpSpPr>
        <p:pic>
          <p:nvPicPr>
            <p:cNvPr id="73" name="Picture 72" descr="Map&#10;&#10;Description automatically generated">
              <a:extLst>
                <a:ext uri="{FF2B5EF4-FFF2-40B4-BE49-F238E27FC236}">
                  <a16:creationId xmlns:a16="http://schemas.microsoft.com/office/drawing/2014/main" id="{9977D79A-FFB4-437B-8812-AD3EC6D5E5A1}"/>
                </a:ext>
              </a:extLst>
            </p:cNvPr>
            <p:cNvPicPr>
              <a:picLocks noChangeAspect="1"/>
            </p:cNvPicPr>
            <p:nvPr/>
          </p:nvPicPr>
          <p:blipFill rotWithShape="1">
            <a:blip r:embed="rId3">
              <a:extLst>
                <a:ext uri="{28A0092B-C50C-407E-A947-70E740481C1C}">
                  <a14:useLocalDpi xmlns:a14="http://schemas.microsoft.com/office/drawing/2010/main" val="0"/>
                </a:ext>
              </a:extLst>
            </a:blip>
            <a:srcRect l="74025" t="3384" r="682" b="53442"/>
            <a:stretch/>
          </p:blipFill>
          <p:spPr>
            <a:xfrm>
              <a:off x="459315" y="543471"/>
              <a:ext cx="5313977" cy="4319994"/>
            </a:xfrm>
            <a:prstGeom prst="rect">
              <a:avLst/>
            </a:prstGeom>
          </p:spPr>
        </p:pic>
        <p:cxnSp>
          <p:nvCxnSpPr>
            <p:cNvPr id="74" name="Straight Connector 73">
              <a:extLst>
                <a:ext uri="{FF2B5EF4-FFF2-40B4-BE49-F238E27FC236}">
                  <a16:creationId xmlns:a16="http://schemas.microsoft.com/office/drawing/2014/main" id="{D6B70A4F-5557-4BB9-AC35-F977C491EA44}"/>
                </a:ext>
              </a:extLst>
            </p:cNvPr>
            <p:cNvCxnSpPr>
              <a:cxnSpLocks/>
            </p:cNvCxnSpPr>
            <p:nvPr/>
          </p:nvCxnSpPr>
          <p:spPr>
            <a:xfrm>
              <a:off x="1643058" y="1506637"/>
              <a:ext cx="3887165" cy="2046791"/>
            </a:xfrm>
            <a:prstGeom prst="line">
              <a:avLst/>
            </a:prstGeom>
            <a:ln w="19050">
              <a:solidFill>
                <a:srgbClr val="FF0000"/>
              </a:solidFill>
            </a:ln>
          </p:spPr>
          <p:style>
            <a:lnRef idx="1">
              <a:schemeClr val="accent5"/>
            </a:lnRef>
            <a:fillRef idx="0">
              <a:schemeClr val="accent5"/>
            </a:fillRef>
            <a:effectRef idx="0">
              <a:schemeClr val="accent5"/>
            </a:effectRef>
            <a:fontRef idx="minor">
              <a:schemeClr val="tx1"/>
            </a:fontRef>
          </p:style>
        </p:cxnSp>
      </p:grpSp>
      <p:grpSp>
        <p:nvGrpSpPr>
          <p:cNvPr id="34" name="Group 33">
            <a:extLst>
              <a:ext uri="{FF2B5EF4-FFF2-40B4-BE49-F238E27FC236}">
                <a16:creationId xmlns:a16="http://schemas.microsoft.com/office/drawing/2014/main" id="{28E2BFF8-7FB5-4479-B589-AFEEE02BCD37}"/>
              </a:ext>
            </a:extLst>
          </p:cNvPr>
          <p:cNvGrpSpPr/>
          <p:nvPr/>
        </p:nvGrpSpPr>
        <p:grpSpPr>
          <a:xfrm>
            <a:off x="929273" y="1864346"/>
            <a:ext cx="4718763" cy="1642565"/>
            <a:chOff x="165085" y="1810737"/>
            <a:chExt cx="8772147" cy="2973368"/>
          </a:xfrm>
        </p:grpSpPr>
        <p:grpSp>
          <p:nvGrpSpPr>
            <p:cNvPr id="35" name="Group 34">
              <a:extLst>
                <a:ext uri="{FF2B5EF4-FFF2-40B4-BE49-F238E27FC236}">
                  <a16:creationId xmlns:a16="http://schemas.microsoft.com/office/drawing/2014/main" id="{5BE5E3DD-9035-493E-BE42-88681D4B2325}"/>
                </a:ext>
              </a:extLst>
            </p:cNvPr>
            <p:cNvGrpSpPr/>
            <p:nvPr/>
          </p:nvGrpSpPr>
          <p:grpSpPr>
            <a:xfrm>
              <a:off x="5946856" y="2341170"/>
              <a:ext cx="2990376" cy="2442935"/>
              <a:chOff x="641532" y="2360998"/>
              <a:chExt cx="5082792" cy="4288394"/>
            </a:xfrm>
          </p:grpSpPr>
          <p:pic>
            <p:nvPicPr>
              <p:cNvPr id="46" name="Graphic 45" descr="Single gear outline">
                <a:extLst>
                  <a:ext uri="{FF2B5EF4-FFF2-40B4-BE49-F238E27FC236}">
                    <a16:creationId xmlns:a16="http://schemas.microsoft.com/office/drawing/2014/main" id="{4C1FD7E2-F704-4872-A50A-2395BD14A3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0374" y="3874107"/>
                <a:ext cx="1479356" cy="1479355"/>
              </a:xfrm>
              <a:prstGeom prst="rect">
                <a:avLst/>
              </a:prstGeom>
            </p:spPr>
          </p:pic>
          <p:pic>
            <p:nvPicPr>
              <p:cNvPr id="47" name="Graphic 46" descr="Single gear outline">
                <a:extLst>
                  <a:ext uri="{FF2B5EF4-FFF2-40B4-BE49-F238E27FC236}">
                    <a16:creationId xmlns:a16="http://schemas.microsoft.com/office/drawing/2014/main" id="{0400A870-7184-44F2-9B47-B4C2C7446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306909" y="4074218"/>
                <a:ext cx="1479355" cy="1479356"/>
              </a:xfrm>
              <a:prstGeom prst="rect">
                <a:avLst/>
              </a:prstGeom>
            </p:spPr>
          </p:pic>
          <p:pic>
            <p:nvPicPr>
              <p:cNvPr id="48" name="Graphic 47" descr="Single gear outline">
                <a:extLst>
                  <a:ext uri="{FF2B5EF4-FFF2-40B4-BE49-F238E27FC236}">
                    <a16:creationId xmlns:a16="http://schemas.microsoft.com/office/drawing/2014/main" id="{64C5A1B1-450F-4D6D-86BB-F0FAB73EC0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394808" y="3671751"/>
                <a:ext cx="1479355" cy="1479356"/>
              </a:xfrm>
              <a:prstGeom prst="rect">
                <a:avLst/>
              </a:prstGeom>
            </p:spPr>
          </p:pic>
          <p:pic>
            <p:nvPicPr>
              <p:cNvPr id="49" name="Graphic 48" descr="Bee outline">
                <a:extLst>
                  <a:ext uri="{FF2B5EF4-FFF2-40B4-BE49-F238E27FC236}">
                    <a16:creationId xmlns:a16="http://schemas.microsoft.com/office/drawing/2014/main" id="{EA302099-8257-49A9-ACAA-1C00CCBEE7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01263">
                <a:off x="3932910" y="2908937"/>
                <a:ext cx="1791414" cy="1791412"/>
              </a:xfrm>
              <a:prstGeom prst="rect">
                <a:avLst/>
              </a:prstGeom>
            </p:spPr>
          </p:pic>
          <p:pic>
            <p:nvPicPr>
              <p:cNvPr id="50" name="Graphic 49" descr="Bee outline">
                <a:extLst>
                  <a:ext uri="{FF2B5EF4-FFF2-40B4-BE49-F238E27FC236}">
                    <a16:creationId xmlns:a16="http://schemas.microsoft.com/office/drawing/2014/main" id="{F56158C9-C1C4-4B76-AF2D-1B14F9F90A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7206">
                <a:off x="1845591" y="4857980"/>
                <a:ext cx="1791414" cy="1791412"/>
              </a:xfrm>
              <a:prstGeom prst="rect">
                <a:avLst/>
              </a:prstGeom>
            </p:spPr>
          </p:pic>
          <p:pic>
            <p:nvPicPr>
              <p:cNvPr id="51" name="Graphic 50" descr="Bee outline">
                <a:extLst>
                  <a:ext uri="{FF2B5EF4-FFF2-40B4-BE49-F238E27FC236}">
                    <a16:creationId xmlns:a16="http://schemas.microsoft.com/office/drawing/2014/main" id="{BC2BC6D6-4BC9-499E-B1E9-8714A2500D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31286">
                <a:off x="641532" y="2360998"/>
                <a:ext cx="1791414" cy="1791412"/>
              </a:xfrm>
              <a:prstGeom prst="rect">
                <a:avLst/>
              </a:prstGeom>
            </p:spPr>
          </p:pic>
        </p:grpSp>
        <p:grpSp>
          <p:nvGrpSpPr>
            <p:cNvPr id="36" name="Group 35">
              <a:extLst>
                <a:ext uri="{FF2B5EF4-FFF2-40B4-BE49-F238E27FC236}">
                  <a16:creationId xmlns:a16="http://schemas.microsoft.com/office/drawing/2014/main" id="{10668E37-9F11-45AB-9A74-CCEAB20DAA17}"/>
                </a:ext>
              </a:extLst>
            </p:cNvPr>
            <p:cNvGrpSpPr/>
            <p:nvPr/>
          </p:nvGrpSpPr>
          <p:grpSpPr>
            <a:xfrm rot="2236765">
              <a:off x="165085" y="1810737"/>
              <a:ext cx="2854886" cy="2729244"/>
              <a:chOff x="6755116" y="530338"/>
              <a:chExt cx="4564041" cy="4930952"/>
            </a:xfrm>
          </p:grpSpPr>
          <p:pic>
            <p:nvPicPr>
              <p:cNvPr id="40" name="Graphic 39" descr="Single gear outline">
                <a:extLst>
                  <a:ext uri="{FF2B5EF4-FFF2-40B4-BE49-F238E27FC236}">
                    <a16:creationId xmlns:a16="http://schemas.microsoft.com/office/drawing/2014/main" id="{7BCE6638-6878-4BD6-917C-38DEEA5B9C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41" name="Graphic 40" descr="Bee outline">
                <a:extLst>
                  <a:ext uri="{FF2B5EF4-FFF2-40B4-BE49-F238E27FC236}">
                    <a16:creationId xmlns:a16="http://schemas.microsoft.com/office/drawing/2014/main" id="{02BA8B81-C97E-48F9-96BF-70606F3DD8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97839" y="2040471"/>
                <a:ext cx="1791413" cy="1791413"/>
              </a:xfrm>
              <a:prstGeom prst="rect">
                <a:avLst/>
              </a:prstGeom>
            </p:spPr>
          </p:pic>
          <p:pic>
            <p:nvPicPr>
              <p:cNvPr id="42" name="Graphic 41" descr="Single gear outline">
                <a:extLst>
                  <a:ext uri="{FF2B5EF4-FFF2-40B4-BE49-F238E27FC236}">
                    <a16:creationId xmlns:a16="http://schemas.microsoft.com/office/drawing/2014/main" id="{97FB452F-7093-44F1-8DDE-BCF6AA6467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43" name="Graphic 42" descr="Bee outline">
                <a:extLst>
                  <a:ext uri="{FF2B5EF4-FFF2-40B4-BE49-F238E27FC236}">
                    <a16:creationId xmlns:a16="http://schemas.microsoft.com/office/drawing/2014/main" id="{86099872-BC50-46A9-B325-C33D3D8CA0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6846">
                <a:off x="8988678" y="1362719"/>
                <a:ext cx="1791413" cy="1791413"/>
              </a:xfrm>
              <a:prstGeom prst="rect">
                <a:avLst/>
              </a:prstGeom>
            </p:spPr>
          </p:pic>
          <p:pic>
            <p:nvPicPr>
              <p:cNvPr id="44" name="Graphic 43" descr="Single gear outline">
                <a:extLst>
                  <a:ext uri="{FF2B5EF4-FFF2-40B4-BE49-F238E27FC236}">
                    <a16:creationId xmlns:a16="http://schemas.microsoft.com/office/drawing/2014/main" id="{088A8DC4-66CE-450F-A624-E5840C9712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45" name="Graphic 44" descr="Bee outline">
                <a:extLst>
                  <a:ext uri="{FF2B5EF4-FFF2-40B4-BE49-F238E27FC236}">
                    <a16:creationId xmlns:a16="http://schemas.microsoft.com/office/drawing/2014/main" id="{1D5F36F1-4E88-4F02-B3C6-90D1F62E59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32442">
                <a:off x="8976781" y="2718574"/>
                <a:ext cx="1791413" cy="1791413"/>
              </a:xfrm>
              <a:prstGeom prst="rect">
                <a:avLst/>
              </a:prstGeom>
            </p:spPr>
          </p:pic>
        </p:grpSp>
        <p:sp>
          <p:nvSpPr>
            <p:cNvPr id="39" name="TextBox 38">
              <a:extLst>
                <a:ext uri="{FF2B5EF4-FFF2-40B4-BE49-F238E27FC236}">
                  <a16:creationId xmlns:a16="http://schemas.microsoft.com/office/drawing/2014/main" id="{A30F37EC-5E47-4A18-9A56-F04191AD1CC5}"/>
                </a:ext>
              </a:extLst>
            </p:cNvPr>
            <p:cNvSpPr txBox="1"/>
            <p:nvPr/>
          </p:nvSpPr>
          <p:spPr>
            <a:xfrm>
              <a:off x="3975531" y="3121239"/>
              <a:ext cx="2221467" cy="1169987"/>
            </a:xfrm>
            <a:prstGeom prst="rect">
              <a:avLst/>
            </a:prstGeom>
            <a:noFill/>
          </p:spPr>
          <p:txBody>
            <a:bodyPr wrap="square" rtlCol="0">
              <a:spAutoFit/>
            </a:bodyPr>
            <a:lstStyle/>
            <a:p>
              <a:r>
                <a:rPr lang="en-US" sz="3600" dirty="0">
                  <a:solidFill>
                    <a:srgbClr val="FF0000"/>
                  </a:solidFill>
                </a:rPr>
                <a:t>Vs.</a:t>
              </a:r>
              <a:endParaRPr lang="en-GB" sz="3600" dirty="0">
                <a:solidFill>
                  <a:srgbClr val="FF0000"/>
                </a:solidFill>
              </a:endParaRPr>
            </a:p>
          </p:txBody>
        </p:sp>
      </p:grpSp>
      <p:sp>
        <p:nvSpPr>
          <p:cNvPr id="62" name="Rectangle 61">
            <a:extLst>
              <a:ext uri="{FF2B5EF4-FFF2-40B4-BE49-F238E27FC236}">
                <a16:creationId xmlns:a16="http://schemas.microsoft.com/office/drawing/2014/main" id="{DB98CF49-E203-498B-B6DD-F61B292C2D06}"/>
              </a:ext>
            </a:extLst>
          </p:cNvPr>
          <p:cNvSpPr/>
          <p:nvPr/>
        </p:nvSpPr>
        <p:spPr>
          <a:xfrm>
            <a:off x="731855" y="1549958"/>
            <a:ext cx="5317725" cy="20418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Hexagon 96">
            <a:extLst>
              <a:ext uri="{FF2B5EF4-FFF2-40B4-BE49-F238E27FC236}">
                <a16:creationId xmlns:a16="http://schemas.microsoft.com/office/drawing/2014/main" id="{DFA63409-90E4-4BB4-9C9C-ED4F108BDA80}"/>
              </a:ext>
            </a:extLst>
          </p:cNvPr>
          <p:cNvSpPr/>
          <p:nvPr/>
        </p:nvSpPr>
        <p:spPr>
          <a:xfrm flipH="1" flipV="1">
            <a:off x="6134955" y="2373168"/>
            <a:ext cx="2993726" cy="2785184"/>
          </a:xfrm>
          <a:prstGeom prst="hexagon">
            <a:avLst/>
          </a:prstGeom>
          <a:solidFill>
            <a:srgbClr val="E5B256"/>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5" name="Group 94">
            <a:extLst>
              <a:ext uri="{FF2B5EF4-FFF2-40B4-BE49-F238E27FC236}">
                <a16:creationId xmlns:a16="http://schemas.microsoft.com/office/drawing/2014/main" id="{95B74E4A-F3F1-4AB5-A474-26A52CDC4762}"/>
              </a:ext>
            </a:extLst>
          </p:cNvPr>
          <p:cNvGrpSpPr/>
          <p:nvPr/>
        </p:nvGrpSpPr>
        <p:grpSpPr>
          <a:xfrm rot="16200000" flipH="1" flipV="1">
            <a:off x="6614733" y="3506347"/>
            <a:ext cx="1476601" cy="1376058"/>
            <a:chOff x="5010701" y="2931207"/>
            <a:chExt cx="1637807" cy="1595361"/>
          </a:xfrm>
        </p:grpSpPr>
        <p:grpSp>
          <p:nvGrpSpPr>
            <p:cNvPr id="104" name="Group 103">
              <a:extLst>
                <a:ext uri="{FF2B5EF4-FFF2-40B4-BE49-F238E27FC236}">
                  <a16:creationId xmlns:a16="http://schemas.microsoft.com/office/drawing/2014/main" id="{70D2C8F5-0C0F-4F67-ABCB-6C8D34A1D685}"/>
                </a:ext>
              </a:extLst>
            </p:cNvPr>
            <p:cNvGrpSpPr/>
            <p:nvPr/>
          </p:nvGrpSpPr>
          <p:grpSpPr>
            <a:xfrm rot="238657">
              <a:off x="5010701" y="3605372"/>
              <a:ext cx="901727" cy="836245"/>
              <a:chOff x="5016919" y="3614263"/>
              <a:chExt cx="901727" cy="836245"/>
            </a:xfrm>
          </p:grpSpPr>
          <p:pic>
            <p:nvPicPr>
              <p:cNvPr id="111" name="Graphic 110" descr="Single gear outline">
                <a:extLst>
                  <a:ext uri="{FF2B5EF4-FFF2-40B4-BE49-F238E27FC236}">
                    <a16:creationId xmlns:a16="http://schemas.microsoft.com/office/drawing/2014/main" id="{2392D3AE-D631-4E23-BB54-B2C74B253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12" name="Graphic 111" descr="Bee outline">
                <a:extLst>
                  <a:ext uri="{FF2B5EF4-FFF2-40B4-BE49-F238E27FC236}">
                    <a16:creationId xmlns:a16="http://schemas.microsoft.com/office/drawing/2014/main" id="{42AB5D62-D5DE-48A8-8DC9-E00C516DB1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265229">
                <a:off x="5278265" y="3647300"/>
                <a:ext cx="673417" cy="607344"/>
              </a:xfrm>
              <a:prstGeom prst="rect">
                <a:avLst/>
              </a:prstGeom>
            </p:spPr>
          </p:pic>
        </p:grpSp>
        <p:grpSp>
          <p:nvGrpSpPr>
            <p:cNvPr id="105" name="Group 104">
              <a:extLst>
                <a:ext uri="{FF2B5EF4-FFF2-40B4-BE49-F238E27FC236}">
                  <a16:creationId xmlns:a16="http://schemas.microsoft.com/office/drawing/2014/main" id="{49307368-6555-4A29-984F-472E0247EB69}"/>
                </a:ext>
              </a:extLst>
            </p:cNvPr>
            <p:cNvGrpSpPr/>
            <p:nvPr/>
          </p:nvGrpSpPr>
          <p:grpSpPr>
            <a:xfrm rot="14619681">
              <a:off x="5779522" y="3657582"/>
              <a:ext cx="901727" cy="836245"/>
              <a:chOff x="5016919" y="3614263"/>
              <a:chExt cx="901727" cy="836245"/>
            </a:xfrm>
          </p:grpSpPr>
          <p:pic>
            <p:nvPicPr>
              <p:cNvPr id="109" name="Graphic 108" descr="Single gear outline">
                <a:extLst>
                  <a:ext uri="{FF2B5EF4-FFF2-40B4-BE49-F238E27FC236}">
                    <a16:creationId xmlns:a16="http://schemas.microsoft.com/office/drawing/2014/main" id="{E2CBA114-9508-45C6-9715-1B7BCA076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10" name="Graphic 109" descr="Bee outline">
                <a:extLst>
                  <a:ext uri="{FF2B5EF4-FFF2-40B4-BE49-F238E27FC236}">
                    <a16:creationId xmlns:a16="http://schemas.microsoft.com/office/drawing/2014/main" id="{F1850FE2-BC83-4A62-B911-BB7BAD04A8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265229">
                <a:off x="5278265" y="3647300"/>
                <a:ext cx="673417" cy="607344"/>
              </a:xfrm>
              <a:prstGeom prst="rect">
                <a:avLst/>
              </a:prstGeom>
            </p:spPr>
          </p:pic>
        </p:grpSp>
        <p:grpSp>
          <p:nvGrpSpPr>
            <p:cNvPr id="106" name="Group 105">
              <a:extLst>
                <a:ext uri="{FF2B5EF4-FFF2-40B4-BE49-F238E27FC236}">
                  <a16:creationId xmlns:a16="http://schemas.microsoft.com/office/drawing/2014/main" id="{95D762F6-9D4A-46C6-A480-9556237DC98A}"/>
                </a:ext>
              </a:extLst>
            </p:cNvPr>
            <p:cNvGrpSpPr/>
            <p:nvPr/>
          </p:nvGrpSpPr>
          <p:grpSpPr>
            <a:xfrm rot="7427096">
              <a:off x="5434924" y="2963948"/>
              <a:ext cx="901727" cy="836245"/>
              <a:chOff x="5016919" y="3614263"/>
              <a:chExt cx="901727" cy="836245"/>
            </a:xfrm>
          </p:grpSpPr>
          <p:pic>
            <p:nvPicPr>
              <p:cNvPr id="107" name="Graphic 106" descr="Single gear outline">
                <a:extLst>
                  <a:ext uri="{FF2B5EF4-FFF2-40B4-BE49-F238E27FC236}">
                    <a16:creationId xmlns:a16="http://schemas.microsoft.com/office/drawing/2014/main" id="{02354DAD-513A-4933-85ED-1EFE7E61B4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552234">
                <a:off x="4989637" y="3921680"/>
                <a:ext cx="556110" cy="501546"/>
              </a:xfrm>
              <a:prstGeom prst="rect">
                <a:avLst/>
              </a:prstGeom>
            </p:spPr>
          </p:pic>
          <p:pic>
            <p:nvPicPr>
              <p:cNvPr id="108" name="Graphic 107" descr="Bee outline">
                <a:extLst>
                  <a:ext uri="{FF2B5EF4-FFF2-40B4-BE49-F238E27FC236}">
                    <a16:creationId xmlns:a16="http://schemas.microsoft.com/office/drawing/2014/main" id="{9A70C1E6-57E7-4CE5-9A95-02F2FFD2B2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265229">
                <a:off x="5278265" y="3647300"/>
                <a:ext cx="673417" cy="607344"/>
              </a:xfrm>
              <a:prstGeom prst="rect">
                <a:avLst/>
              </a:prstGeom>
            </p:spPr>
          </p:pic>
        </p:grpSp>
      </p:grpSp>
      <p:grpSp>
        <p:nvGrpSpPr>
          <p:cNvPr id="96" name="Group 95">
            <a:extLst>
              <a:ext uri="{FF2B5EF4-FFF2-40B4-BE49-F238E27FC236}">
                <a16:creationId xmlns:a16="http://schemas.microsoft.com/office/drawing/2014/main" id="{1D00E40D-5BF5-4A26-BAC7-49F03AC8DE61}"/>
              </a:ext>
            </a:extLst>
          </p:cNvPr>
          <p:cNvGrpSpPr/>
          <p:nvPr/>
        </p:nvGrpSpPr>
        <p:grpSpPr>
          <a:xfrm rot="1988357" flipH="1" flipV="1">
            <a:off x="6914235" y="2404416"/>
            <a:ext cx="1822564" cy="1361694"/>
            <a:chOff x="898370" y="1993647"/>
            <a:chExt cx="5082792" cy="4288394"/>
          </a:xfrm>
        </p:grpSpPr>
        <p:pic>
          <p:nvPicPr>
            <p:cNvPr id="98" name="Graphic 97" descr="Single gear outline">
              <a:extLst>
                <a:ext uri="{FF2B5EF4-FFF2-40B4-BE49-F238E27FC236}">
                  <a16:creationId xmlns:a16="http://schemas.microsoft.com/office/drawing/2014/main" id="{AB956A4E-E4E1-49EC-A29E-9B8964C52B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99" name="Graphic 98" descr="Single gear outline">
              <a:extLst>
                <a:ext uri="{FF2B5EF4-FFF2-40B4-BE49-F238E27FC236}">
                  <a16:creationId xmlns:a16="http://schemas.microsoft.com/office/drawing/2014/main" id="{A900AFE1-938A-4101-98F2-1E91F33CD7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100" name="Graphic 99" descr="Single gear outline">
              <a:extLst>
                <a:ext uri="{FF2B5EF4-FFF2-40B4-BE49-F238E27FC236}">
                  <a16:creationId xmlns:a16="http://schemas.microsoft.com/office/drawing/2014/main" id="{F0A439DE-5A9D-46D1-9FD6-A914451824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101" name="Graphic 100" descr="Bee outline">
              <a:extLst>
                <a:ext uri="{FF2B5EF4-FFF2-40B4-BE49-F238E27FC236}">
                  <a16:creationId xmlns:a16="http://schemas.microsoft.com/office/drawing/2014/main" id="{0120A4A2-0834-4590-B7C5-49379E6649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01263">
              <a:off x="4189749" y="2541587"/>
              <a:ext cx="1791413" cy="1791413"/>
            </a:xfrm>
            <a:prstGeom prst="rect">
              <a:avLst/>
            </a:prstGeom>
          </p:spPr>
        </p:pic>
        <p:pic>
          <p:nvPicPr>
            <p:cNvPr id="102" name="Graphic 101" descr="Bee outline">
              <a:extLst>
                <a:ext uri="{FF2B5EF4-FFF2-40B4-BE49-F238E27FC236}">
                  <a16:creationId xmlns:a16="http://schemas.microsoft.com/office/drawing/2014/main" id="{EB1FF457-B4C1-41C5-8CB1-9396BE65FC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7206">
              <a:off x="2102429" y="4490628"/>
              <a:ext cx="1791413" cy="1791413"/>
            </a:xfrm>
            <a:prstGeom prst="rect">
              <a:avLst/>
            </a:prstGeom>
          </p:spPr>
        </p:pic>
        <p:pic>
          <p:nvPicPr>
            <p:cNvPr id="103" name="Graphic 102" descr="Bee outline">
              <a:extLst>
                <a:ext uri="{FF2B5EF4-FFF2-40B4-BE49-F238E27FC236}">
                  <a16:creationId xmlns:a16="http://schemas.microsoft.com/office/drawing/2014/main" id="{E3A32F3D-6FE4-4C17-BBDE-73B7D0B6CA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31286">
              <a:off x="898370" y="1993647"/>
              <a:ext cx="1791413" cy="1791413"/>
            </a:xfrm>
            <a:prstGeom prst="rect">
              <a:avLst/>
            </a:prstGeom>
          </p:spPr>
        </p:pic>
      </p:grpSp>
      <p:cxnSp>
        <p:nvCxnSpPr>
          <p:cNvPr id="118" name="Straight Arrow Connector 117">
            <a:extLst>
              <a:ext uri="{FF2B5EF4-FFF2-40B4-BE49-F238E27FC236}">
                <a16:creationId xmlns:a16="http://schemas.microsoft.com/office/drawing/2014/main" id="{BDC90DFB-A7CF-45FD-ABEE-AA69225F55E0}"/>
              </a:ext>
            </a:extLst>
          </p:cNvPr>
          <p:cNvCxnSpPr>
            <a:cxnSpLocks/>
          </p:cNvCxnSpPr>
          <p:nvPr/>
        </p:nvCxnSpPr>
        <p:spPr>
          <a:xfrm flipV="1">
            <a:off x="8451933" y="3036733"/>
            <a:ext cx="610889" cy="8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203D84F1-A739-4A0B-8677-29234164B709}"/>
              </a:ext>
            </a:extLst>
          </p:cNvPr>
          <p:cNvCxnSpPr>
            <a:cxnSpLocks/>
          </p:cNvCxnSpPr>
          <p:nvPr/>
        </p:nvCxnSpPr>
        <p:spPr>
          <a:xfrm>
            <a:off x="7422778" y="4579452"/>
            <a:ext cx="1439206" cy="4559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3B6D4229-478C-4E0E-AC37-B67C9AD94E74}"/>
              </a:ext>
            </a:extLst>
          </p:cNvPr>
          <p:cNvGrpSpPr/>
          <p:nvPr/>
        </p:nvGrpSpPr>
        <p:grpSpPr>
          <a:xfrm>
            <a:off x="4261036" y="4397129"/>
            <a:ext cx="1613917" cy="1349540"/>
            <a:chOff x="898370" y="1993647"/>
            <a:chExt cx="5082792" cy="4288394"/>
          </a:xfrm>
        </p:grpSpPr>
        <p:pic>
          <p:nvPicPr>
            <p:cNvPr id="135" name="Graphic 134" descr="Single gear outline">
              <a:extLst>
                <a:ext uri="{FF2B5EF4-FFF2-40B4-BE49-F238E27FC236}">
                  <a16:creationId xmlns:a16="http://schemas.microsoft.com/office/drawing/2014/main" id="{A51635C2-A2BE-46AB-AB9A-868F7CF6AA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7211" y="3506756"/>
              <a:ext cx="1479355" cy="1479355"/>
            </a:xfrm>
            <a:prstGeom prst="rect">
              <a:avLst/>
            </a:prstGeom>
          </p:spPr>
        </p:pic>
        <p:pic>
          <p:nvPicPr>
            <p:cNvPr id="136" name="Graphic 135" descr="Single gear outline">
              <a:extLst>
                <a:ext uri="{FF2B5EF4-FFF2-40B4-BE49-F238E27FC236}">
                  <a16:creationId xmlns:a16="http://schemas.microsoft.com/office/drawing/2014/main" id="{D78DE587-CD57-44BB-BC9E-A1C66194AE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3563746" y="3706866"/>
              <a:ext cx="1479355" cy="1479355"/>
            </a:xfrm>
            <a:prstGeom prst="rect">
              <a:avLst/>
            </a:prstGeom>
          </p:spPr>
        </p:pic>
        <p:pic>
          <p:nvPicPr>
            <p:cNvPr id="137" name="Graphic 136" descr="Single gear outline">
              <a:extLst>
                <a:ext uri="{FF2B5EF4-FFF2-40B4-BE49-F238E27FC236}">
                  <a16:creationId xmlns:a16="http://schemas.microsoft.com/office/drawing/2014/main" id="{DE6970FB-A8F0-4040-93DB-F75D040602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445720">
              <a:off x="1651646" y="3304398"/>
              <a:ext cx="1479355" cy="1479355"/>
            </a:xfrm>
            <a:prstGeom prst="rect">
              <a:avLst/>
            </a:prstGeom>
          </p:spPr>
        </p:pic>
        <p:pic>
          <p:nvPicPr>
            <p:cNvPr id="138" name="Graphic 137" descr="Bee outline">
              <a:extLst>
                <a:ext uri="{FF2B5EF4-FFF2-40B4-BE49-F238E27FC236}">
                  <a16:creationId xmlns:a16="http://schemas.microsoft.com/office/drawing/2014/main" id="{BD4D8C1B-93AF-4ABC-9E47-64CA4FCE6B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01263">
              <a:off x="4189749" y="2541587"/>
              <a:ext cx="1791413" cy="1791413"/>
            </a:xfrm>
            <a:prstGeom prst="rect">
              <a:avLst/>
            </a:prstGeom>
          </p:spPr>
        </p:pic>
        <p:pic>
          <p:nvPicPr>
            <p:cNvPr id="139" name="Graphic 138" descr="Bee outline">
              <a:extLst>
                <a:ext uri="{FF2B5EF4-FFF2-40B4-BE49-F238E27FC236}">
                  <a16:creationId xmlns:a16="http://schemas.microsoft.com/office/drawing/2014/main" id="{4F828D6F-17EB-470B-9825-42D9869D1E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7206">
              <a:off x="2102429" y="4490628"/>
              <a:ext cx="1791413" cy="1791413"/>
            </a:xfrm>
            <a:prstGeom prst="rect">
              <a:avLst/>
            </a:prstGeom>
          </p:spPr>
        </p:pic>
        <p:pic>
          <p:nvPicPr>
            <p:cNvPr id="140" name="Graphic 139" descr="Bee outline">
              <a:extLst>
                <a:ext uri="{FF2B5EF4-FFF2-40B4-BE49-F238E27FC236}">
                  <a16:creationId xmlns:a16="http://schemas.microsoft.com/office/drawing/2014/main" id="{AE3FBA73-9333-43FE-AFB6-D0B3474DDE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31286">
              <a:off x="898370" y="1993647"/>
              <a:ext cx="1791413" cy="1791413"/>
            </a:xfrm>
            <a:prstGeom prst="rect">
              <a:avLst/>
            </a:prstGeom>
          </p:spPr>
        </p:pic>
      </p:grpSp>
      <p:grpSp>
        <p:nvGrpSpPr>
          <p:cNvPr id="125" name="Group 124">
            <a:extLst>
              <a:ext uri="{FF2B5EF4-FFF2-40B4-BE49-F238E27FC236}">
                <a16:creationId xmlns:a16="http://schemas.microsoft.com/office/drawing/2014/main" id="{004F251E-56FA-4AAA-96BF-672751318198}"/>
              </a:ext>
            </a:extLst>
          </p:cNvPr>
          <p:cNvGrpSpPr/>
          <p:nvPr/>
        </p:nvGrpSpPr>
        <p:grpSpPr>
          <a:xfrm rot="2236765">
            <a:off x="1059040" y="4219708"/>
            <a:ext cx="1540793" cy="1507705"/>
            <a:chOff x="6755116" y="530338"/>
            <a:chExt cx="4564041" cy="4930952"/>
          </a:xfrm>
        </p:grpSpPr>
        <p:pic>
          <p:nvPicPr>
            <p:cNvPr id="129" name="Graphic 128" descr="Single gear outline">
              <a:extLst>
                <a:ext uri="{FF2B5EF4-FFF2-40B4-BE49-F238E27FC236}">
                  <a16:creationId xmlns:a16="http://schemas.microsoft.com/office/drawing/2014/main" id="{13AEC489-CA46-46C1-ACB1-1885878B58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444621">
              <a:off x="6755116" y="2295654"/>
              <a:ext cx="1479355" cy="1479355"/>
            </a:xfrm>
            <a:prstGeom prst="rect">
              <a:avLst/>
            </a:prstGeom>
          </p:spPr>
        </p:pic>
        <p:pic>
          <p:nvPicPr>
            <p:cNvPr id="130" name="Graphic 129" descr="Bee outline">
              <a:extLst>
                <a:ext uri="{FF2B5EF4-FFF2-40B4-BE49-F238E27FC236}">
                  <a16:creationId xmlns:a16="http://schemas.microsoft.com/office/drawing/2014/main" id="{4C6385EF-CEE5-44D3-AD62-428036457D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97839" y="2040471"/>
              <a:ext cx="1791413" cy="1791413"/>
            </a:xfrm>
            <a:prstGeom prst="rect">
              <a:avLst/>
            </a:prstGeom>
          </p:spPr>
        </p:pic>
        <p:pic>
          <p:nvPicPr>
            <p:cNvPr id="131" name="Graphic 130" descr="Single gear outline">
              <a:extLst>
                <a:ext uri="{FF2B5EF4-FFF2-40B4-BE49-F238E27FC236}">
                  <a16:creationId xmlns:a16="http://schemas.microsoft.com/office/drawing/2014/main" id="{051D670E-C920-4393-9D44-25673BB274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089346">
              <a:off x="9839802" y="530338"/>
              <a:ext cx="1479355" cy="1479355"/>
            </a:xfrm>
            <a:prstGeom prst="rect">
              <a:avLst/>
            </a:prstGeom>
          </p:spPr>
        </p:pic>
        <p:pic>
          <p:nvPicPr>
            <p:cNvPr id="132" name="Graphic 131" descr="Bee outline">
              <a:extLst>
                <a:ext uri="{FF2B5EF4-FFF2-40B4-BE49-F238E27FC236}">
                  <a16:creationId xmlns:a16="http://schemas.microsoft.com/office/drawing/2014/main" id="{A91FCAFA-5835-422C-82DA-3F59AF08DE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6846">
              <a:off x="8988678" y="1362719"/>
              <a:ext cx="1791413" cy="1791413"/>
            </a:xfrm>
            <a:prstGeom prst="rect">
              <a:avLst/>
            </a:prstGeom>
          </p:spPr>
        </p:pic>
        <p:pic>
          <p:nvPicPr>
            <p:cNvPr id="133" name="Graphic 132" descr="Single gear outline">
              <a:extLst>
                <a:ext uri="{FF2B5EF4-FFF2-40B4-BE49-F238E27FC236}">
                  <a16:creationId xmlns:a16="http://schemas.microsoft.com/office/drawing/2014/main" id="{C24D8643-F599-48D8-9989-01750BFC19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319447">
              <a:off x="9697323" y="3981935"/>
              <a:ext cx="1479355" cy="1479355"/>
            </a:xfrm>
            <a:prstGeom prst="rect">
              <a:avLst/>
            </a:prstGeom>
          </p:spPr>
        </p:pic>
        <p:pic>
          <p:nvPicPr>
            <p:cNvPr id="134" name="Graphic 133" descr="Bee outline">
              <a:extLst>
                <a:ext uri="{FF2B5EF4-FFF2-40B4-BE49-F238E27FC236}">
                  <a16:creationId xmlns:a16="http://schemas.microsoft.com/office/drawing/2014/main" id="{57860BF1-25F2-4F7D-8091-C00BB97B5B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032442">
              <a:off x="8976781" y="2718574"/>
              <a:ext cx="1791413" cy="1791413"/>
            </a:xfrm>
            <a:prstGeom prst="rect">
              <a:avLst/>
            </a:prstGeom>
          </p:spPr>
        </p:pic>
      </p:grpSp>
      <p:sp>
        <p:nvSpPr>
          <p:cNvPr id="126" name="TextBox 125">
            <a:extLst>
              <a:ext uri="{FF2B5EF4-FFF2-40B4-BE49-F238E27FC236}">
                <a16:creationId xmlns:a16="http://schemas.microsoft.com/office/drawing/2014/main" id="{B99CC696-B9A9-479E-94AC-52BFC1D3A201}"/>
              </a:ext>
            </a:extLst>
          </p:cNvPr>
          <p:cNvSpPr txBox="1"/>
          <p:nvPr/>
        </p:nvSpPr>
        <p:spPr>
          <a:xfrm>
            <a:off x="2625236" y="4721232"/>
            <a:ext cx="477007" cy="646331"/>
          </a:xfrm>
          <a:prstGeom prst="rect">
            <a:avLst/>
          </a:prstGeom>
          <a:noFill/>
        </p:spPr>
        <p:txBody>
          <a:bodyPr wrap="square" rtlCol="0">
            <a:spAutoFit/>
          </a:bodyPr>
          <a:lstStyle/>
          <a:p>
            <a:r>
              <a:rPr lang="en-US" sz="3600" dirty="0">
                <a:solidFill>
                  <a:schemeClr val="tx2"/>
                </a:solidFill>
              </a:rPr>
              <a:t>+</a:t>
            </a:r>
            <a:endParaRPr lang="en-GB" sz="3600" dirty="0">
              <a:solidFill>
                <a:schemeClr val="tx2"/>
              </a:solidFill>
            </a:endParaRPr>
          </a:p>
        </p:txBody>
      </p:sp>
      <p:sp>
        <p:nvSpPr>
          <p:cNvPr id="127" name="TextBox 126">
            <a:extLst>
              <a:ext uri="{FF2B5EF4-FFF2-40B4-BE49-F238E27FC236}">
                <a16:creationId xmlns:a16="http://schemas.microsoft.com/office/drawing/2014/main" id="{F726C1FC-BD56-4BF1-9EA1-B74CF4BD1A7B}"/>
              </a:ext>
            </a:extLst>
          </p:cNvPr>
          <p:cNvSpPr txBox="1"/>
          <p:nvPr/>
        </p:nvSpPr>
        <p:spPr>
          <a:xfrm>
            <a:off x="1014627" y="4695768"/>
            <a:ext cx="477007" cy="646331"/>
          </a:xfrm>
          <a:prstGeom prst="rect">
            <a:avLst/>
          </a:prstGeom>
          <a:noFill/>
        </p:spPr>
        <p:txBody>
          <a:bodyPr wrap="square" rtlCol="0">
            <a:spAutoFit/>
          </a:bodyPr>
          <a:lstStyle/>
          <a:p>
            <a:r>
              <a:rPr lang="en-US" sz="3600" dirty="0">
                <a:solidFill>
                  <a:schemeClr val="tx2"/>
                </a:solidFill>
              </a:rPr>
              <a:t>p</a:t>
            </a:r>
            <a:endParaRPr lang="en-GB" sz="3600" dirty="0">
              <a:solidFill>
                <a:schemeClr val="tx2"/>
              </a:solidFill>
            </a:endParaRPr>
          </a:p>
        </p:txBody>
      </p:sp>
      <p:sp>
        <p:nvSpPr>
          <p:cNvPr id="128" name="TextBox 127">
            <a:extLst>
              <a:ext uri="{FF2B5EF4-FFF2-40B4-BE49-F238E27FC236}">
                <a16:creationId xmlns:a16="http://schemas.microsoft.com/office/drawing/2014/main" id="{15833B09-B07F-49F7-9E1C-9D51B1C64206}"/>
              </a:ext>
            </a:extLst>
          </p:cNvPr>
          <p:cNvSpPr txBox="1"/>
          <p:nvPr/>
        </p:nvSpPr>
        <p:spPr>
          <a:xfrm>
            <a:off x="3202514" y="4779363"/>
            <a:ext cx="1326811" cy="646331"/>
          </a:xfrm>
          <a:prstGeom prst="rect">
            <a:avLst/>
          </a:prstGeom>
          <a:noFill/>
        </p:spPr>
        <p:txBody>
          <a:bodyPr wrap="square" rtlCol="0">
            <a:spAutoFit/>
          </a:bodyPr>
          <a:lstStyle/>
          <a:p>
            <a:r>
              <a:rPr lang="en-US" sz="3600" dirty="0">
                <a:solidFill>
                  <a:schemeClr val="tx2"/>
                </a:solidFill>
              </a:rPr>
              <a:t>(1-p)</a:t>
            </a:r>
            <a:endParaRPr lang="en-GB" sz="3600" dirty="0">
              <a:solidFill>
                <a:schemeClr val="tx2"/>
              </a:solidFill>
            </a:endParaRPr>
          </a:p>
        </p:txBody>
      </p:sp>
      <p:sp>
        <p:nvSpPr>
          <p:cNvPr id="151" name="Rectangle 150">
            <a:extLst>
              <a:ext uri="{FF2B5EF4-FFF2-40B4-BE49-F238E27FC236}">
                <a16:creationId xmlns:a16="http://schemas.microsoft.com/office/drawing/2014/main" id="{3C5FA1BD-82B9-4545-BC17-09C8A8E5CD49}"/>
              </a:ext>
            </a:extLst>
          </p:cNvPr>
          <p:cNvSpPr/>
          <p:nvPr/>
        </p:nvSpPr>
        <p:spPr>
          <a:xfrm>
            <a:off x="729462" y="4037044"/>
            <a:ext cx="5317726" cy="20418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A2EA2CC9-1944-4FAA-8F8A-106E13B2FFF2}"/>
              </a:ext>
            </a:extLst>
          </p:cNvPr>
          <p:cNvSpPr txBox="1"/>
          <p:nvPr/>
        </p:nvSpPr>
        <p:spPr>
          <a:xfrm>
            <a:off x="3102243" y="509281"/>
            <a:ext cx="6809152" cy="646331"/>
          </a:xfrm>
          <a:prstGeom prst="rect">
            <a:avLst/>
          </a:prstGeom>
          <a:noFill/>
        </p:spPr>
        <p:txBody>
          <a:bodyPr wrap="square" rtlCol="0">
            <a:spAutoFit/>
          </a:bodyPr>
          <a:lstStyle/>
          <a:p>
            <a:r>
              <a:rPr lang="en-US" sz="3600" b="1" dirty="0"/>
              <a:t>A model of foraging patterns</a:t>
            </a:r>
            <a:endParaRPr lang="en-GB" sz="3600" b="1" dirty="0"/>
          </a:p>
        </p:txBody>
      </p:sp>
      <p:sp>
        <p:nvSpPr>
          <p:cNvPr id="66" name="TextBox 65">
            <a:extLst>
              <a:ext uri="{FF2B5EF4-FFF2-40B4-BE49-F238E27FC236}">
                <a16:creationId xmlns:a16="http://schemas.microsoft.com/office/drawing/2014/main" id="{F0DD7553-3794-4FC5-AF2C-7445729BFDA3}"/>
              </a:ext>
            </a:extLst>
          </p:cNvPr>
          <p:cNvSpPr txBox="1"/>
          <p:nvPr/>
        </p:nvSpPr>
        <p:spPr>
          <a:xfrm>
            <a:off x="838214" y="1613597"/>
            <a:ext cx="2294206" cy="646331"/>
          </a:xfrm>
          <a:prstGeom prst="rect">
            <a:avLst/>
          </a:prstGeom>
          <a:noFill/>
        </p:spPr>
        <p:txBody>
          <a:bodyPr wrap="square" rtlCol="0">
            <a:spAutoFit/>
          </a:bodyPr>
          <a:lstStyle/>
          <a:p>
            <a:pPr algn="ctr"/>
            <a:r>
              <a:rPr lang="en-US" b="1" dirty="0"/>
              <a:t>Private information</a:t>
            </a:r>
          </a:p>
          <a:p>
            <a:pPr algn="ctr"/>
            <a:r>
              <a:rPr lang="en-US" b="1" dirty="0"/>
              <a:t>(Scout)</a:t>
            </a:r>
            <a:endParaRPr lang="en-GB" b="1" dirty="0"/>
          </a:p>
        </p:txBody>
      </p:sp>
      <p:sp>
        <p:nvSpPr>
          <p:cNvPr id="67" name="TextBox 66">
            <a:extLst>
              <a:ext uri="{FF2B5EF4-FFF2-40B4-BE49-F238E27FC236}">
                <a16:creationId xmlns:a16="http://schemas.microsoft.com/office/drawing/2014/main" id="{9BB15857-C87F-4C39-934E-2A13FA9F7887}"/>
              </a:ext>
            </a:extLst>
          </p:cNvPr>
          <p:cNvSpPr txBox="1"/>
          <p:nvPr/>
        </p:nvSpPr>
        <p:spPr>
          <a:xfrm>
            <a:off x="3719844" y="1636135"/>
            <a:ext cx="2294206" cy="646331"/>
          </a:xfrm>
          <a:prstGeom prst="rect">
            <a:avLst/>
          </a:prstGeom>
          <a:noFill/>
        </p:spPr>
        <p:txBody>
          <a:bodyPr wrap="square" rtlCol="0">
            <a:spAutoFit/>
          </a:bodyPr>
          <a:lstStyle/>
          <a:p>
            <a:pPr algn="ctr"/>
            <a:r>
              <a:rPr lang="en-US" b="1" dirty="0"/>
              <a:t>Social information</a:t>
            </a:r>
          </a:p>
          <a:p>
            <a:pPr algn="ctr"/>
            <a:r>
              <a:rPr lang="en-US" b="1" dirty="0"/>
              <a:t>(Recruit)</a:t>
            </a:r>
            <a:endParaRPr lang="en-GB" b="1" dirty="0"/>
          </a:p>
        </p:txBody>
      </p:sp>
      <p:sp>
        <p:nvSpPr>
          <p:cNvPr id="68" name="TextBox 67">
            <a:extLst>
              <a:ext uri="{FF2B5EF4-FFF2-40B4-BE49-F238E27FC236}">
                <a16:creationId xmlns:a16="http://schemas.microsoft.com/office/drawing/2014/main" id="{D3389606-108E-45C9-989F-D6FFC0272F0D}"/>
              </a:ext>
            </a:extLst>
          </p:cNvPr>
          <p:cNvSpPr txBox="1"/>
          <p:nvPr/>
        </p:nvSpPr>
        <p:spPr>
          <a:xfrm>
            <a:off x="2169567" y="4071025"/>
            <a:ext cx="2294206" cy="369332"/>
          </a:xfrm>
          <a:prstGeom prst="rect">
            <a:avLst/>
          </a:prstGeom>
          <a:noFill/>
        </p:spPr>
        <p:txBody>
          <a:bodyPr wrap="square" rtlCol="0">
            <a:spAutoFit/>
          </a:bodyPr>
          <a:lstStyle/>
          <a:p>
            <a:pPr algn="ctr"/>
            <a:r>
              <a:rPr lang="en-US" b="1" dirty="0"/>
              <a:t>Collective foraging</a:t>
            </a:r>
            <a:endParaRPr lang="en-GB" b="1" dirty="0"/>
          </a:p>
        </p:txBody>
      </p:sp>
      <p:grpSp>
        <p:nvGrpSpPr>
          <p:cNvPr id="70" name="Group 69">
            <a:extLst>
              <a:ext uri="{FF2B5EF4-FFF2-40B4-BE49-F238E27FC236}">
                <a16:creationId xmlns:a16="http://schemas.microsoft.com/office/drawing/2014/main" id="{305235E8-ADC1-40CA-A152-B1BEAF4C822D}"/>
              </a:ext>
            </a:extLst>
          </p:cNvPr>
          <p:cNvGrpSpPr/>
          <p:nvPr/>
        </p:nvGrpSpPr>
        <p:grpSpPr>
          <a:xfrm>
            <a:off x="8894475" y="1469240"/>
            <a:ext cx="2608641" cy="2422300"/>
            <a:chOff x="6307853" y="865206"/>
            <a:chExt cx="5137033" cy="4178464"/>
          </a:xfrm>
        </p:grpSpPr>
        <p:pic>
          <p:nvPicPr>
            <p:cNvPr id="71" name="Picture 70" descr="Map&#10;&#10;Description automatically generated">
              <a:extLst>
                <a:ext uri="{FF2B5EF4-FFF2-40B4-BE49-F238E27FC236}">
                  <a16:creationId xmlns:a16="http://schemas.microsoft.com/office/drawing/2014/main" id="{9EC3D6BA-3C53-43E0-BC55-3C9B9AEBC04B}"/>
                </a:ext>
              </a:extLst>
            </p:cNvPr>
            <p:cNvPicPr>
              <a:picLocks noChangeAspect="1"/>
            </p:cNvPicPr>
            <p:nvPr/>
          </p:nvPicPr>
          <p:blipFill rotWithShape="1">
            <a:blip r:embed="rId3">
              <a:extLst>
                <a:ext uri="{28A0092B-C50C-407E-A947-70E740481C1C}">
                  <a14:useLocalDpi xmlns:a14="http://schemas.microsoft.com/office/drawing/2010/main" val="0"/>
                </a:ext>
              </a:extLst>
            </a:blip>
            <a:srcRect l="74865" t="46558" r="682" b="11723"/>
            <a:stretch/>
          </p:blipFill>
          <p:spPr>
            <a:xfrm>
              <a:off x="6307853" y="865206"/>
              <a:ext cx="5137033" cy="4178464"/>
            </a:xfrm>
            <a:prstGeom prst="rect">
              <a:avLst/>
            </a:prstGeom>
          </p:spPr>
        </p:pic>
        <p:sp>
          <p:nvSpPr>
            <p:cNvPr id="72" name="Freeform: Shape 71">
              <a:extLst>
                <a:ext uri="{FF2B5EF4-FFF2-40B4-BE49-F238E27FC236}">
                  <a16:creationId xmlns:a16="http://schemas.microsoft.com/office/drawing/2014/main" id="{B16241DA-2090-4912-9A60-F0E8FAC5B802}"/>
                </a:ext>
              </a:extLst>
            </p:cNvPr>
            <p:cNvSpPr/>
            <p:nvPr/>
          </p:nvSpPr>
          <p:spPr>
            <a:xfrm>
              <a:off x="7315200" y="1562582"/>
              <a:ext cx="2754775" cy="2720051"/>
            </a:xfrm>
            <a:custGeom>
              <a:avLst/>
              <a:gdLst>
                <a:gd name="connsiteX0" fmla="*/ 0 w 2754775"/>
                <a:gd name="connsiteY0" fmla="*/ 0 h 2720051"/>
                <a:gd name="connsiteX1" fmla="*/ 1747777 w 2754775"/>
                <a:gd name="connsiteY1" fmla="*/ 868102 h 2720051"/>
                <a:gd name="connsiteX2" fmla="*/ 2754775 w 2754775"/>
                <a:gd name="connsiteY2" fmla="*/ 2720051 h 2720051"/>
              </a:gdLst>
              <a:ahLst/>
              <a:cxnLst>
                <a:cxn ang="0">
                  <a:pos x="connsiteX0" y="connsiteY0"/>
                </a:cxn>
                <a:cxn ang="0">
                  <a:pos x="connsiteX1" y="connsiteY1"/>
                </a:cxn>
                <a:cxn ang="0">
                  <a:pos x="connsiteX2" y="connsiteY2"/>
                </a:cxn>
              </a:cxnLst>
              <a:rect l="l" t="t" r="r" b="b"/>
              <a:pathLst>
                <a:path w="2754775" h="2720051">
                  <a:moveTo>
                    <a:pt x="0" y="0"/>
                  </a:moveTo>
                  <a:cubicBezTo>
                    <a:pt x="644324" y="207380"/>
                    <a:pt x="1288648" y="414760"/>
                    <a:pt x="1747777" y="868102"/>
                  </a:cubicBezTo>
                  <a:cubicBezTo>
                    <a:pt x="2206906" y="1321444"/>
                    <a:pt x="2480840" y="2020747"/>
                    <a:pt x="2754775" y="2720051"/>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Rectangle 6">
            <a:extLst>
              <a:ext uri="{FF2B5EF4-FFF2-40B4-BE49-F238E27FC236}">
                <a16:creationId xmlns:a16="http://schemas.microsoft.com/office/drawing/2014/main" id="{9FD68DCD-EB5D-4E42-BBB2-A19A25ED3D06}"/>
              </a:ext>
            </a:extLst>
          </p:cNvPr>
          <p:cNvSpPr/>
          <p:nvPr/>
        </p:nvSpPr>
        <p:spPr>
          <a:xfrm>
            <a:off x="8861984" y="1469240"/>
            <a:ext cx="266697" cy="230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939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0"/>
                                  </p:iterate>
                                  <p:childTnLst>
                                    <p:set>
                                      <p:cBhvr>
                                        <p:cTn id="12" dur="1" fill="hold">
                                          <p:stCondLst>
                                            <p:cond delay="0"/>
                                          </p:stCondLst>
                                        </p:cTn>
                                        <p:tgtEl>
                                          <p:spTgt spid="126"/>
                                        </p:tgtEl>
                                        <p:attrNameLst>
                                          <p:attrName>style.visibility</p:attrName>
                                        </p:attrNameLst>
                                      </p:cBhvr>
                                      <p:to>
                                        <p:strVal val="visible"/>
                                      </p:to>
                                    </p:set>
                                  </p:childTnLst>
                                </p:cTn>
                              </p:par>
                              <p:par>
                                <p:cTn id="13" presetID="1" presetClass="entr" presetSubtype="0" fill="hold" grpId="0" nodeType="withEffect">
                                  <p:stCondLst>
                                    <p:cond delay="0"/>
                                  </p:stCondLst>
                                  <p:iterate type="lt">
                                    <p:tmAbs val="0"/>
                                  </p:iterate>
                                  <p:childTnLst>
                                    <p:set>
                                      <p:cBhvr>
                                        <p:cTn id="14" dur="1" fill="hold">
                                          <p:stCondLst>
                                            <p:cond delay="0"/>
                                          </p:stCondLst>
                                        </p:cTn>
                                        <p:tgtEl>
                                          <p:spTgt spid="1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5" presetClass="emph" presetSubtype="0" grpId="1" nodeType="clickEffect">
                                  <p:stCondLst>
                                    <p:cond delay="0"/>
                                  </p:stCondLst>
                                  <p:iterate type="lt">
                                    <p:tmAbs val="25"/>
                                  </p:iterate>
                                  <p:childTnLst>
                                    <p:set>
                                      <p:cBhvr override="childStyle">
                                        <p:cTn id="22" dur="indefinite"/>
                                        <p:tgtEl>
                                          <p:spTgt spid="127"/>
                                        </p:tgtEl>
                                        <p:attrNameLst>
                                          <p:attrName>style.fontWeight</p:attrName>
                                        </p:attrNameLst>
                                      </p:cBhvr>
                                      <p:to>
                                        <p:strVal val="bold"/>
                                      </p:to>
                                    </p:set>
                                  </p:childTnLst>
                                </p:cTn>
                              </p:par>
                              <p:par>
                                <p:cTn id="23" presetID="15" presetClass="emph" presetSubtype="0" grpId="1" nodeType="withEffect">
                                  <p:stCondLst>
                                    <p:cond delay="0"/>
                                  </p:stCondLst>
                                  <p:iterate type="lt">
                                    <p:tmAbs val="25"/>
                                  </p:iterate>
                                  <p:childTnLst>
                                    <p:set>
                                      <p:cBhvr override="childStyle">
                                        <p:cTn id="24" dur="indefinite"/>
                                        <p:tgtEl>
                                          <p:spTgt spid="126"/>
                                        </p:tgtEl>
                                        <p:attrNameLst>
                                          <p:attrName>style.fontWeight</p:attrName>
                                        </p:attrNameLst>
                                      </p:cBhvr>
                                      <p:to>
                                        <p:strVal val="bold"/>
                                      </p:to>
                                    </p:set>
                                  </p:childTnLst>
                                </p:cTn>
                              </p:par>
                              <p:par>
                                <p:cTn id="25" presetID="15" presetClass="emph" presetSubtype="0" grpId="1" nodeType="withEffect">
                                  <p:stCondLst>
                                    <p:cond delay="0"/>
                                  </p:stCondLst>
                                  <p:iterate type="lt">
                                    <p:tmAbs val="25"/>
                                  </p:iterate>
                                  <p:childTnLst>
                                    <p:set>
                                      <p:cBhvr override="childStyle">
                                        <p:cTn id="26" dur="indefinite"/>
                                        <p:tgtEl>
                                          <p:spTgt spid="128"/>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6" grpId="1"/>
      <p:bldP spid="127" grpId="0"/>
      <p:bldP spid="127" grpId="1"/>
      <p:bldP spid="128" grpId="0"/>
      <p:bldP spid="128" grpId="1"/>
      <p:bldP spid="1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A9A50-C264-460E-8A0B-F3B03513AC74}"/>
              </a:ext>
            </a:extLst>
          </p:cNvPr>
          <p:cNvSpPr>
            <a:spLocks noGrp="1"/>
          </p:cNvSpPr>
          <p:nvPr>
            <p:ph idx="1"/>
          </p:nvPr>
        </p:nvSpPr>
        <p:spPr>
          <a:xfrm>
            <a:off x="722296" y="599241"/>
            <a:ext cx="10907451" cy="5670215"/>
          </a:xfrm>
        </p:spPr>
        <p:txBody>
          <a:bodyPr>
            <a:normAutofit/>
          </a:bodyPr>
          <a:lstStyle/>
          <a:p>
            <a:pPr marL="342900" indent="-342900">
              <a:buBlip>
                <a:blip r:embed="rId3">
                  <a:extLst>
                    <a:ext uri="{96DAC541-7B7A-43D3-8B79-37D633B846F1}">
                      <asvg:svgBlip xmlns:asvg="http://schemas.microsoft.com/office/drawing/2016/SVG/main" r:embed="rId4"/>
                    </a:ext>
                  </a:extLst>
                </a:blip>
              </a:buBlip>
            </a:pPr>
            <a:r>
              <a:rPr lang="en-US" dirty="0"/>
              <a:t>Fit our model to waggle dance data from </a:t>
            </a:r>
            <a:r>
              <a:rPr lang="en-US" b="1" dirty="0"/>
              <a:t>20</a:t>
            </a:r>
            <a:r>
              <a:rPr lang="en-US" dirty="0"/>
              <a:t> hives, collected across two years in an </a:t>
            </a:r>
            <a:r>
              <a:rPr lang="en-US" b="1" dirty="0"/>
              <a:t>urban</a:t>
            </a:r>
            <a:r>
              <a:rPr lang="en-US" dirty="0"/>
              <a:t> and </a:t>
            </a:r>
            <a:r>
              <a:rPr lang="en-US" b="1" dirty="0" err="1"/>
              <a:t>agri</a:t>
            </a:r>
            <a:r>
              <a:rPr lang="en-US" b="1" dirty="0"/>
              <a:t>-rural</a:t>
            </a:r>
            <a:r>
              <a:rPr lang="en-US" dirty="0"/>
              <a:t> environment (10 sites in each).</a:t>
            </a:r>
          </a:p>
          <a:p>
            <a:pPr marL="342900" indent="-342900">
              <a:buBlip>
                <a:blip r:embed="rId3">
                  <a:extLst>
                    <a:ext uri="{96DAC541-7B7A-43D3-8B79-37D633B846F1}">
                      <asvg:svgBlip xmlns:asvg="http://schemas.microsoft.com/office/drawing/2016/SVG/main" r:embed="rId4"/>
                    </a:ext>
                  </a:extLst>
                </a:blip>
              </a:buBlip>
            </a:pPr>
            <a:r>
              <a:rPr lang="en-US" dirty="0"/>
              <a:t>Investigate how </a:t>
            </a:r>
            <a:r>
              <a:rPr lang="en-US" b="1" dirty="0"/>
              <a:t>land-use type</a:t>
            </a:r>
            <a:r>
              <a:rPr lang="en-US" dirty="0"/>
              <a:t> influence waggle dance use</a:t>
            </a:r>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endParaRPr lang="en-US" dirty="0"/>
          </a:p>
          <a:p>
            <a:pPr marL="342900" indent="-342900">
              <a:buBlip>
                <a:blip r:embed="rId3">
                  <a:extLst>
                    <a:ext uri="{96DAC541-7B7A-43D3-8B79-37D633B846F1}">
                      <asvg:svgBlip xmlns:asvg="http://schemas.microsoft.com/office/drawing/2016/SVG/main" r:embed="rId4"/>
                    </a:ext>
                  </a:extLst>
                </a:blip>
              </a:buBlip>
            </a:pPr>
            <a:endParaRPr lang="en-US" dirty="0"/>
          </a:p>
          <a:p>
            <a:endParaRPr lang="en-US" dirty="0"/>
          </a:p>
          <a:p>
            <a:endParaRPr lang="en-US" b="1" dirty="0"/>
          </a:p>
          <a:p>
            <a:endParaRPr lang="en-US" dirty="0"/>
          </a:p>
        </p:txBody>
      </p:sp>
      <p:grpSp>
        <p:nvGrpSpPr>
          <p:cNvPr id="4" name="Group 3">
            <a:extLst>
              <a:ext uri="{FF2B5EF4-FFF2-40B4-BE49-F238E27FC236}">
                <a16:creationId xmlns:a16="http://schemas.microsoft.com/office/drawing/2014/main" id="{44E1F087-251E-47A0-BF1B-FF7276969453}"/>
              </a:ext>
            </a:extLst>
          </p:cNvPr>
          <p:cNvGrpSpPr/>
          <p:nvPr/>
        </p:nvGrpSpPr>
        <p:grpSpPr>
          <a:xfrm>
            <a:off x="6711991" y="1935620"/>
            <a:ext cx="4993379" cy="4218663"/>
            <a:chOff x="6210915" y="717876"/>
            <a:chExt cx="5981085" cy="5213840"/>
          </a:xfrm>
        </p:grpSpPr>
        <p:pic>
          <p:nvPicPr>
            <p:cNvPr id="69" name="Picture 2" descr="UK woodlands &amp;#39;at crisis point&amp;#39; amid wildlife decline - BBC News">
              <a:extLst>
                <a:ext uri="{FF2B5EF4-FFF2-40B4-BE49-F238E27FC236}">
                  <a16:creationId xmlns:a16="http://schemas.microsoft.com/office/drawing/2014/main" id="{BEDA2279-8C56-405E-A94C-34A0D71501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0110" y="3942919"/>
              <a:ext cx="1872274" cy="170535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0" name="Picture 4" descr="Preserves | Natural Land Institute">
              <a:extLst>
                <a:ext uri="{FF2B5EF4-FFF2-40B4-BE49-F238E27FC236}">
                  <a16:creationId xmlns:a16="http://schemas.microsoft.com/office/drawing/2014/main" id="{ABF3C23C-4046-4023-B664-DD134A11E1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8861" y="717876"/>
              <a:ext cx="1518266" cy="1468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1" name="Picture 6" descr="Green Space Management | Open space assessments | GIS Mapping">
              <a:extLst>
                <a:ext uri="{FF2B5EF4-FFF2-40B4-BE49-F238E27FC236}">
                  <a16:creationId xmlns:a16="http://schemas.microsoft.com/office/drawing/2014/main" id="{30F3EB7D-474E-438F-AA05-2CAE3A1896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997" y="3115616"/>
              <a:ext cx="1781020" cy="163878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2" name="Picture 8" descr="Innovations in arable farming – towards sustainable systems">
              <a:extLst>
                <a:ext uri="{FF2B5EF4-FFF2-40B4-BE49-F238E27FC236}">
                  <a16:creationId xmlns:a16="http://schemas.microsoft.com/office/drawing/2014/main" id="{8C897CB1-CD03-488F-9593-A4D3EF4A0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5564" y="1209729"/>
              <a:ext cx="1690129" cy="1593093"/>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3" name="Picture 10" descr="What to Look for in Pasture Seed - Industry Today %">
              <a:extLst>
                <a:ext uri="{FF2B5EF4-FFF2-40B4-BE49-F238E27FC236}">
                  <a16:creationId xmlns:a16="http://schemas.microsoft.com/office/drawing/2014/main" id="{796DD41F-0D46-44DA-9DB4-0D50AD0624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9014" y="2139376"/>
              <a:ext cx="1783370" cy="170535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4" name="Picture 12">
              <a:extLst>
                <a:ext uri="{FF2B5EF4-FFF2-40B4-BE49-F238E27FC236}">
                  <a16:creationId xmlns:a16="http://schemas.microsoft.com/office/drawing/2014/main" id="{DF1F02F2-7CF6-4A99-9CD1-19B34D99BB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0980" y="2229854"/>
              <a:ext cx="1781020" cy="158412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5" name="Picture 14" descr="Oilseed rape area to shrink as growers weigh up alternatives - Farmers  Weekly">
              <a:extLst>
                <a:ext uri="{FF2B5EF4-FFF2-40B4-BE49-F238E27FC236}">
                  <a16:creationId xmlns:a16="http://schemas.microsoft.com/office/drawing/2014/main" id="{A6817E68-31F7-452A-BF94-EE0D15B4C7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0141" y="4305485"/>
              <a:ext cx="1935706" cy="162623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6" name="Picture 16" descr="The Most Beautiful Villages in the UK">
              <a:extLst>
                <a:ext uri="{FF2B5EF4-FFF2-40B4-BE49-F238E27FC236}">
                  <a16:creationId xmlns:a16="http://schemas.microsoft.com/office/drawing/2014/main" id="{A807DD3E-14E2-4F3C-8631-F9169817EB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97476" y="1397117"/>
              <a:ext cx="1708412" cy="1565071"/>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7" name="Picture 18" descr="Bank reinforcement with plastic grid • geoPRODUCT | River bank, Pond, River">
              <a:extLst>
                <a:ext uri="{FF2B5EF4-FFF2-40B4-BE49-F238E27FC236}">
                  <a16:creationId xmlns:a16="http://schemas.microsoft.com/office/drawing/2014/main" id="{A097574F-0F3A-4ECA-8BC4-69F637293C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10915" y="2962188"/>
              <a:ext cx="1600035" cy="158810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pic>
        <p:nvPicPr>
          <p:cNvPr id="78" name="Picture 22">
            <a:extLst>
              <a:ext uri="{FF2B5EF4-FFF2-40B4-BE49-F238E27FC236}">
                <a16:creationId xmlns:a16="http://schemas.microsoft.com/office/drawing/2014/main" id="{9AA0EB32-8360-4AB4-97F7-1E28AF8E2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87046" y="5046716"/>
            <a:ext cx="1358742" cy="1254140"/>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9" name="Picture 24">
            <a:extLst>
              <a:ext uri="{FF2B5EF4-FFF2-40B4-BE49-F238E27FC236}">
                <a16:creationId xmlns:a16="http://schemas.microsoft.com/office/drawing/2014/main" id="{9E0EBE94-E74F-4E3F-8499-21595FF492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7001" y="2333592"/>
            <a:ext cx="1465640" cy="1231606"/>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0" name="Picture 26">
            <a:extLst>
              <a:ext uri="{FF2B5EF4-FFF2-40B4-BE49-F238E27FC236}">
                <a16:creationId xmlns:a16="http://schemas.microsoft.com/office/drawing/2014/main" id="{7ABA7574-4C7A-42F7-8E84-876F7A7F8F5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07651" y="2877104"/>
            <a:ext cx="1512330" cy="1439716"/>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 name="Picture 28">
            <a:extLst>
              <a:ext uri="{FF2B5EF4-FFF2-40B4-BE49-F238E27FC236}">
                <a16:creationId xmlns:a16="http://schemas.microsoft.com/office/drawing/2014/main" id="{0D2945C4-F325-4008-AA18-61717E7B51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619" y="4562227"/>
            <a:ext cx="1877084" cy="1660955"/>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2" name="Picture 30">
            <a:extLst>
              <a:ext uri="{FF2B5EF4-FFF2-40B4-BE49-F238E27FC236}">
                <a16:creationId xmlns:a16="http://schemas.microsoft.com/office/drawing/2014/main" id="{6D57C0D5-1D3A-4675-B8F7-A9B2838B87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70472" y="2186020"/>
            <a:ext cx="1512330" cy="1335014"/>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3" name="Picture 32" descr="Crossrail, London - Railway Technology">
            <a:extLst>
              <a:ext uri="{FF2B5EF4-FFF2-40B4-BE49-F238E27FC236}">
                <a16:creationId xmlns:a16="http://schemas.microsoft.com/office/drawing/2014/main" id="{A52F51AA-32ED-4EE3-9C91-A4EA3CE2CDB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51806" y="4441465"/>
            <a:ext cx="1596824" cy="1484180"/>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4" name="Picture 2" descr="UK woodlands &amp;#39;at crisis point&amp;#39; amid wildlife decline - BBC News">
            <a:extLst>
              <a:ext uri="{FF2B5EF4-FFF2-40B4-BE49-F238E27FC236}">
                <a16:creationId xmlns:a16="http://schemas.microsoft.com/office/drawing/2014/main" id="{1A4ADA6D-EE47-45D1-A4BD-73EC51FE6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9322" y="3699238"/>
            <a:ext cx="1536251" cy="1284980"/>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5" name="Picture 34" descr="Best parks in London - Lonely Planet">
            <a:extLst>
              <a:ext uri="{FF2B5EF4-FFF2-40B4-BE49-F238E27FC236}">
                <a16:creationId xmlns:a16="http://schemas.microsoft.com/office/drawing/2014/main" id="{7AC9C4FA-48EA-46C6-961F-A86190BE6EC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96708" y="5262957"/>
            <a:ext cx="1135648" cy="1006499"/>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6" name="Picture 36" descr="Many are still on the waiting list for allotments in Edinburgh | The  Edinburgh Reporter">
            <a:extLst>
              <a:ext uri="{FF2B5EF4-FFF2-40B4-BE49-F238E27FC236}">
                <a16:creationId xmlns:a16="http://schemas.microsoft.com/office/drawing/2014/main" id="{7CF828AF-722B-4A1E-8B08-6D47AC5953A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3387" y="2956083"/>
            <a:ext cx="1620247" cy="1495112"/>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7" name="Picture 38" descr="The UK's cemetery crisis - Global Times">
            <a:extLst>
              <a:ext uri="{FF2B5EF4-FFF2-40B4-BE49-F238E27FC236}">
                <a16:creationId xmlns:a16="http://schemas.microsoft.com/office/drawing/2014/main" id="{E371841A-1AFA-44DD-AC7F-FC56A0E1D72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54648" y="3605703"/>
            <a:ext cx="1522673" cy="1523726"/>
          </a:xfrm>
          <a:prstGeom prst="hexagon">
            <a:avLst/>
          </a:prstGeom>
          <a:ln w="31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61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diagram&#10;&#10;Description automatically generated">
            <a:extLst>
              <a:ext uri="{FF2B5EF4-FFF2-40B4-BE49-F238E27FC236}">
                <a16:creationId xmlns:a16="http://schemas.microsoft.com/office/drawing/2014/main" id="{E4AE8CFE-6AB1-427D-9B8C-1EE4B5BE487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482" r="49950" b="54178"/>
          <a:stretch/>
        </p:blipFill>
        <p:spPr>
          <a:xfrm>
            <a:off x="512057" y="686824"/>
            <a:ext cx="6585863" cy="4468509"/>
          </a:xfrm>
        </p:spPr>
      </p:pic>
      <p:sp>
        <p:nvSpPr>
          <p:cNvPr id="14" name="TextBox 13">
            <a:extLst>
              <a:ext uri="{FF2B5EF4-FFF2-40B4-BE49-F238E27FC236}">
                <a16:creationId xmlns:a16="http://schemas.microsoft.com/office/drawing/2014/main" id="{4E6D18E3-EB66-4FEE-969D-846E3142F774}"/>
              </a:ext>
            </a:extLst>
          </p:cNvPr>
          <p:cNvSpPr txBox="1"/>
          <p:nvPr/>
        </p:nvSpPr>
        <p:spPr>
          <a:xfrm>
            <a:off x="458568" y="5155333"/>
            <a:ext cx="11221375" cy="738664"/>
          </a:xfrm>
          <a:prstGeom prst="rect">
            <a:avLst/>
          </a:prstGeom>
          <a:noFill/>
        </p:spPr>
        <p:txBody>
          <a:bodyPr wrap="square" rtlCol="0">
            <a:spAutoFit/>
          </a:bodyPr>
          <a:lstStyle/>
          <a:p>
            <a:r>
              <a:rPr lang="en-US" sz="1400" dirty="0"/>
              <a:t> Location of study hives in Southern England </a:t>
            </a:r>
            <a:r>
              <a:rPr lang="en-US" sz="1400" dirty="0" err="1"/>
              <a:t>coloured</a:t>
            </a:r>
            <a:r>
              <a:rPr lang="en-US" sz="1400" dirty="0"/>
              <a:t> by which model, collective (black circles) or individual (red triangles) provided the best explanation of the data as indicated by lowest AIC score. Sites STU and ZSL (C &amp; D) are marked. Inset plot shows the location of the sites within the UK. </a:t>
            </a:r>
            <a:endParaRPr lang="en-GB" sz="1400" dirty="0"/>
          </a:p>
        </p:txBody>
      </p:sp>
      <p:sp>
        <p:nvSpPr>
          <p:cNvPr id="5" name="TextBox 4">
            <a:extLst>
              <a:ext uri="{FF2B5EF4-FFF2-40B4-BE49-F238E27FC236}">
                <a16:creationId xmlns:a16="http://schemas.microsoft.com/office/drawing/2014/main" id="{54A72A78-CAF6-4CBD-A068-7387F6F76100}"/>
              </a:ext>
            </a:extLst>
          </p:cNvPr>
          <p:cNvSpPr txBox="1"/>
          <p:nvPr/>
        </p:nvSpPr>
        <p:spPr>
          <a:xfrm>
            <a:off x="7720314" y="1766916"/>
            <a:ext cx="3841376" cy="2585323"/>
          </a:xfrm>
          <a:prstGeom prst="rect">
            <a:avLst/>
          </a:prstGeom>
          <a:noFill/>
        </p:spPr>
        <p:txBody>
          <a:bodyPr wrap="square" rtlCol="0">
            <a:spAutoFit/>
          </a:bodyPr>
          <a:lstStyle/>
          <a:p>
            <a:pPr algn="ctr"/>
            <a:r>
              <a:rPr lang="en-US" b="1" dirty="0">
                <a:solidFill>
                  <a:schemeClr val="accent4"/>
                </a:solidFill>
              </a:rPr>
              <a:t>Collective</a:t>
            </a:r>
            <a:r>
              <a:rPr lang="en-US" dirty="0"/>
              <a:t> model (Scouts + recruits) best </a:t>
            </a:r>
            <a:r>
              <a:rPr lang="en-US" b="1" dirty="0">
                <a:solidFill>
                  <a:schemeClr val="accent4"/>
                </a:solidFill>
              </a:rPr>
              <a:t>17/20</a:t>
            </a:r>
          </a:p>
          <a:p>
            <a:pPr algn="ctr"/>
            <a:endParaRPr lang="en-US" dirty="0"/>
          </a:p>
          <a:p>
            <a:pPr algn="ctr"/>
            <a:endParaRPr lang="en-US" dirty="0"/>
          </a:p>
          <a:p>
            <a:pPr algn="ctr"/>
            <a:endParaRPr lang="en-US" dirty="0"/>
          </a:p>
          <a:p>
            <a:pPr algn="ctr"/>
            <a:endParaRPr lang="en-US" dirty="0"/>
          </a:p>
          <a:p>
            <a:pPr algn="ctr"/>
            <a:endParaRPr lang="en-US" dirty="0"/>
          </a:p>
          <a:p>
            <a:pPr algn="ctr"/>
            <a:r>
              <a:rPr lang="en-US" b="1" dirty="0">
                <a:solidFill>
                  <a:schemeClr val="accent4"/>
                </a:solidFill>
              </a:rPr>
              <a:t>Individual</a:t>
            </a:r>
            <a:r>
              <a:rPr lang="en-US" dirty="0"/>
              <a:t> model (only scouts) best in </a:t>
            </a:r>
            <a:r>
              <a:rPr lang="en-US" b="1" dirty="0">
                <a:solidFill>
                  <a:schemeClr val="accent4"/>
                </a:solidFill>
              </a:rPr>
              <a:t>3/20</a:t>
            </a:r>
            <a:endParaRPr lang="en-GB" b="1" dirty="0">
              <a:solidFill>
                <a:schemeClr val="accent4"/>
              </a:solidFill>
            </a:endParaRPr>
          </a:p>
        </p:txBody>
      </p:sp>
    </p:spTree>
    <p:extLst>
      <p:ext uri="{BB962C8B-B14F-4D97-AF65-F5344CB8AC3E}">
        <p14:creationId xmlns:p14="http://schemas.microsoft.com/office/powerpoint/2010/main" val="317325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agram&#10;&#10;Description automatically generated">
            <a:extLst>
              <a:ext uri="{FF2B5EF4-FFF2-40B4-BE49-F238E27FC236}">
                <a16:creationId xmlns:a16="http://schemas.microsoft.com/office/drawing/2014/main" id="{B8DB8B3D-5229-4166-A8B8-34685768B6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8895"/>
          <a:stretch/>
        </p:blipFill>
        <p:spPr>
          <a:xfrm>
            <a:off x="610376" y="517875"/>
            <a:ext cx="10971247" cy="5146078"/>
          </a:xfrm>
        </p:spPr>
      </p:pic>
      <p:sp>
        <p:nvSpPr>
          <p:cNvPr id="6" name="TextBox 5">
            <a:extLst>
              <a:ext uri="{FF2B5EF4-FFF2-40B4-BE49-F238E27FC236}">
                <a16:creationId xmlns:a16="http://schemas.microsoft.com/office/drawing/2014/main" id="{43DD5593-8D23-4586-A91A-81A02A35BDF5}"/>
              </a:ext>
            </a:extLst>
          </p:cNvPr>
          <p:cNvSpPr txBox="1"/>
          <p:nvPr/>
        </p:nvSpPr>
        <p:spPr>
          <a:xfrm>
            <a:off x="610376" y="5521562"/>
            <a:ext cx="11498766" cy="738664"/>
          </a:xfrm>
          <a:prstGeom prst="rect">
            <a:avLst/>
          </a:prstGeom>
          <a:noFill/>
        </p:spPr>
        <p:txBody>
          <a:bodyPr wrap="square" rtlCol="0">
            <a:spAutoFit/>
          </a:bodyPr>
          <a:lstStyle/>
          <a:p>
            <a:r>
              <a:rPr lang="en-US" sz="1400" dirty="0"/>
              <a:t>C. Model fits to waggle dance derived foraging distances collected from the ZSL hive along with histogram showing distribution. D. Model fits to waggle dance derived foraging distances collected from the STU hive along with histogram showing distribution. Model fits show the compliment cumulative frequency distribution, giving the probability of sampling a value greater than or equal to x</a:t>
            </a:r>
            <a:endParaRPr lang="en-GB" sz="1400" dirty="0"/>
          </a:p>
        </p:txBody>
      </p:sp>
      <p:sp>
        <p:nvSpPr>
          <p:cNvPr id="2" name="TextBox 1">
            <a:extLst>
              <a:ext uri="{FF2B5EF4-FFF2-40B4-BE49-F238E27FC236}">
                <a16:creationId xmlns:a16="http://schemas.microsoft.com/office/drawing/2014/main" id="{37AE3BA3-48FF-4B80-BAD4-D8D32DC7B125}"/>
              </a:ext>
            </a:extLst>
          </p:cNvPr>
          <p:cNvSpPr txBox="1"/>
          <p:nvPr/>
        </p:nvSpPr>
        <p:spPr>
          <a:xfrm>
            <a:off x="4027990" y="901659"/>
            <a:ext cx="1226917" cy="584775"/>
          </a:xfrm>
          <a:prstGeom prst="rect">
            <a:avLst/>
          </a:prstGeom>
          <a:noFill/>
        </p:spPr>
        <p:txBody>
          <a:bodyPr wrap="square" rtlCol="0">
            <a:spAutoFit/>
          </a:bodyPr>
          <a:lstStyle/>
          <a:p>
            <a:r>
              <a:rPr lang="en-US" sz="3200" b="1" dirty="0"/>
              <a:t>ZSL</a:t>
            </a:r>
            <a:endParaRPr lang="en-GB" sz="3200" b="1" dirty="0"/>
          </a:p>
        </p:txBody>
      </p:sp>
      <p:sp>
        <p:nvSpPr>
          <p:cNvPr id="7" name="TextBox 6">
            <a:extLst>
              <a:ext uri="{FF2B5EF4-FFF2-40B4-BE49-F238E27FC236}">
                <a16:creationId xmlns:a16="http://schemas.microsoft.com/office/drawing/2014/main" id="{171F48BE-DA74-4494-A463-365EC91A74ED}"/>
              </a:ext>
            </a:extLst>
          </p:cNvPr>
          <p:cNvSpPr txBox="1"/>
          <p:nvPr/>
        </p:nvSpPr>
        <p:spPr>
          <a:xfrm>
            <a:off x="10233950" y="901659"/>
            <a:ext cx="1226917" cy="584775"/>
          </a:xfrm>
          <a:prstGeom prst="rect">
            <a:avLst/>
          </a:prstGeom>
          <a:noFill/>
        </p:spPr>
        <p:txBody>
          <a:bodyPr wrap="square" rtlCol="0">
            <a:spAutoFit/>
          </a:bodyPr>
          <a:lstStyle/>
          <a:p>
            <a:r>
              <a:rPr lang="en-US" sz="3200" b="1" dirty="0"/>
              <a:t>STU</a:t>
            </a:r>
            <a:endParaRPr lang="en-GB" sz="3200" b="1" dirty="0"/>
          </a:p>
        </p:txBody>
      </p:sp>
    </p:spTree>
    <p:extLst>
      <p:ext uri="{BB962C8B-B14F-4D97-AF65-F5344CB8AC3E}">
        <p14:creationId xmlns:p14="http://schemas.microsoft.com/office/powerpoint/2010/main" val="1616578542"/>
      </p:ext>
    </p:extLst>
  </p:cSld>
  <p:clrMapOvr>
    <a:masterClrMapping/>
  </p:clrMapOvr>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3692</TotalTime>
  <Words>1851</Words>
  <Application>Microsoft Office PowerPoint</Application>
  <PresentationFormat>Widescreen</PresentationFormat>
  <Paragraphs>181</Paragraphs>
  <Slides>24</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Open Sans</vt:lpstr>
      <vt:lpstr>Seaford</vt:lpstr>
      <vt:lpstr>LevelVTI</vt:lpstr>
      <vt:lpstr>Office Theme</vt:lpstr>
      <vt:lpstr>Waggle dance foraging distance distributions quantify social and private information use in honeybees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vt:lpstr>
      <vt:lpstr>PowerPoint Presentation</vt:lpstr>
      <vt:lpstr>PowerPoint Presentation</vt:lpstr>
      <vt:lpstr>PowerPoint Presentation</vt:lpstr>
      <vt:lpstr>PowerPoint Presentation</vt:lpstr>
      <vt:lpstr>PowerPoint Presentation</vt:lpstr>
      <vt:lpstr>Agri-rural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honeybee waggle dance to quantify collective foraging</dc:title>
  <dc:creator>Palmer, Joe (2019)</dc:creator>
  <cp:lastModifiedBy>Palmer, Joe (2019)</cp:lastModifiedBy>
  <cp:revision>112</cp:revision>
  <dcterms:created xsi:type="dcterms:W3CDTF">2021-11-04T13:54:27Z</dcterms:created>
  <dcterms:modified xsi:type="dcterms:W3CDTF">2021-12-15T16:59:43Z</dcterms:modified>
</cp:coreProperties>
</file>